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s/slide3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1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2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18.xml" ContentType="application/vnd.openxmlformats-officedocument.presentationml.slide+xml"/>
  <Override PartName="/ppt/slides/slide17.xml" ContentType="application/vnd.openxmlformats-officedocument.presentationml.slide+xml"/>
  <Override PartName="/ppt/slides/slide11.xml" ContentType="application/vnd.openxmlformats-officedocument.presentationml.slide+xml"/>
  <Override PartName="/ppt/slides/slide16.xml" ContentType="application/vnd.openxmlformats-officedocument.presentationml.slide+xml"/>
  <Override PartName="/ppt/slides/slide14.xml" ContentType="application/vnd.openxmlformats-officedocument.presentationml.slide+xml"/>
  <Override PartName="/ppt/slides/slide13.xml" ContentType="application/vnd.openxmlformats-officedocument.presentationml.slide+xml"/>
  <Override PartName="/ppt/slides/slide15.xml" ContentType="application/vnd.openxmlformats-officedocument.presentationml.slid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  <Override PartName="/customXml/itemProps4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18288000" cy="10287000"/>
  <p:notesSz cx="6858000" cy="9144000"/>
  <p:embeddedFontLst>
    <p:embeddedFont>
      <p:font typeface="Calibri" panose="020F0502020204030204" pitchFamily="34" charset="0"/>
      <p:regular r:id="rId20"/>
      <p:bold r:id="rId21"/>
      <p:italic r:id="rId22"/>
      <p:boldItalic r:id="rId23"/>
    </p:embeddedFont>
    <p:embeddedFont>
      <p:font typeface="Montserrat Italics" panose="020B0604020202020204" charset="0"/>
      <p:regular r:id="rId24"/>
    </p:embeddedFont>
    <p:embeddedFont>
      <p:font typeface="Montserrat Bold Italics" panose="020B0604020202020204" charset="0"/>
      <p:regular r:id="rId25"/>
    </p:embeddedFont>
    <p:embeddedFont>
      <p:font typeface="Montserrat Bold" panose="020B0604020202020204" charset="0"/>
      <p:regular r:id="rId26"/>
    </p:embeddedFont>
    <p:embeddedFont>
      <p:font typeface="Poppins" panose="020B0604020202020204" charset="0"/>
      <p:regular r:id="rId27"/>
    </p:embeddedFont>
    <p:embeddedFont>
      <p:font typeface="Poppins Bold" panose="020B0604020202020204" charset="0"/>
      <p:regular r:id="rId28"/>
    </p:embeddedFont>
    <p:embeddedFont>
      <p:font typeface="Barlow Bold" panose="020B0604020202020204" charset="0"/>
      <p:regular r:id="rId29"/>
    </p:embeddedFont>
    <p:embeddedFont>
      <p:font typeface="Montserrat" panose="020B0604020202020204" charset="0"/>
      <p:regular r:id="rId3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56" d="100"/>
          <a:sy n="56" d="100"/>
        </p:scale>
        <p:origin x="610" y="3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7.fntdata"/><Relationship Id="rId21" Type="http://schemas.openxmlformats.org/officeDocument/2006/relationships/font" Target="fonts/font2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33" Type="http://schemas.openxmlformats.org/officeDocument/2006/relationships/theme" Target="theme/theme1.xml"/><Relationship Id="rId38" Type="http://schemas.openxmlformats.org/officeDocument/2006/relationships/customXml" Target="../customXml/item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32" Type="http://schemas.openxmlformats.org/officeDocument/2006/relationships/viewProps" Target="viewProps.xml"/><Relationship Id="rId37" Type="http://schemas.openxmlformats.org/officeDocument/2006/relationships/customXml" Target="../customXml/item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36" Type="http://schemas.openxmlformats.org/officeDocument/2006/relationships/customXml" Target="../customXml/item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font" Target="fonts/font11.fntdata"/><Relationship Id="rId35" Type="http://schemas.openxmlformats.org/officeDocument/2006/relationships/customXml" Target="../customXml/item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10/13/2025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10/13/2025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10/13/2025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image" Target="../media/image46.png"/><Relationship Id="rId7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svg"/><Relationship Id="rId5" Type="http://schemas.openxmlformats.org/officeDocument/2006/relationships/image" Target="../media/image40.png"/><Relationship Id="rId10" Type="http://schemas.openxmlformats.org/officeDocument/2006/relationships/image" Target="../media/image6.png"/><Relationship Id="rId4" Type="http://schemas.openxmlformats.org/officeDocument/2006/relationships/image" Target="../media/image68.svg"/><Relationship Id="rId9" Type="http://schemas.openxmlformats.org/officeDocument/2006/relationships/image" Target="../media/image90.sv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image" Target="../media/image47.png"/><Relationship Id="rId7" Type="http://schemas.openxmlformats.org/officeDocument/2006/relationships/image" Target="../media/image64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2.svg"/><Relationship Id="rId5" Type="http://schemas.openxmlformats.org/officeDocument/2006/relationships/image" Target="../media/image48.png"/><Relationship Id="rId10" Type="http://schemas.openxmlformats.org/officeDocument/2006/relationships/image" Target="../media/image6.png"/><Relationship Id="rId4" Type="http://schemas.openxmlformats.org/officeDocument/2006/relationships/image" Target="../media/image70.svg"/><Relationship Id="rId9" Type="http://schemas.openxmlformats.org/officeDocument/2006/relationships/image" Target="../media/image90.sv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image" Target="../media/image74.svg"/><Relationship Id="rId7" Type="http://schemas.openxmlformats.org/officeDocument/2006/relationships/image" Target="../media/image61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5.png"/><Relationship Id="rId11" Type="http://schemas.openxmlformats.org/officeDocument/2006/relationships/image" Target="../media/image6.png"/><Relationship Id="rId5" Type="http://schemas.openxmlformats.org/officeDocument/2006/relationships/image" Target="../media/image61.svg"/><Relationship Id="rId10" Type="http://schemas.openxmlformats.org/officeDocument/2006/relationships/image" Target="../media/image90.svg"/><Relationship Id="rId4" Type="http://schemas.openxmlformats.org/officeDocument/2006/relationships/image" Target="../media/image42.png"/><Relationship Id="rId9" Type="http://schemas.openxmlformats.org/officeDocument/2006/relationships/image" Target="../media/image6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image" Target="../media/image50.png"/><Relationship Id="rId7" Type="http://schemas.openxmlformats.org/officeDocument/2006/relationships/image" Target="../media/image67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svg"/><Relationship Id="rId5" Type="http://schemas.openxmlformats.org/officeDocument/2006/relationships/image" Target="../media/image43.png"/><Relationship Id="rId10" Type="http://schemas.openxmlformats.org/officeDocument/2006/relationships/image" Target="../media/image6.png"/><Relationship Id="rId4" Type="http://schemas.openxmlformats.org/officeDocument/2006/relationships/image" Target="../media/image76.svg"/><Relationship Id="rId9" Type="http://schemas.openxmlformats.org/officeDocument/2006/relationships/image" Target="../media/image90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3" Type="http://schemas.openxmlformats.org/officeDocument/2006/relationships/image" Target="../media/image3.png"/><Relationship Id="rId7" Type="http://schemas.openxmlformats.org/officeDocument/2006/relationships/image" Target="../media/image73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72.jpeg"/><Relationship Id="rId10" Type="http://schemas.openxmlformats.org/officeDocument/2006/relationships/image" Target="../media/image6.png"/><Relationship Id="rId4" Type="http://schemas.openxmlformats.org/officeDocument/2006/relationships/image" Target="../media/image71.jpeg"/><Relationship Id="rId9" Type="http://schemas.openxmlformats.org/officeDocument/2006/relationships/image" Target="../media/image75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png"/><Relationship Id="rId7" Type="http://schemas.openxmlformats.org/officeDocument/2006/relationships/image" Target="../media/image7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6.png"/><Relationship Id="rId5" Type="http://schemas.openxmlformats.org/officeDocument/2006/relationships/image" Target="../media/image44.jpeg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png"/><Relationship Id="rId3" Type="http://schemas.openxmlformats.org/officeDocument/2006/relationships/image" Target="../media/image2.png"/><Relationship Id="rId7" Type="http://schemas.openxmlformats.org/officeDocument/2006/relationships/image" Target="../media/image8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0.png"/><Relationship Id="rId5" Type="http://schemas.openxmlformats.org/officeDocument/2006/relationships/image" Target="../media/image79.jpeg"/><Relationship Id="rId4" Type="http://schemas.openxmlformats.org/officeDocument/2006/relationships/image" Target="../media/image78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png"/><Relationship Id="rId13" Type="http://schemas.openxmlformats.org/officeDocument/2006/relationships/image" Target="../media/image87.jpeg"/><Relationship Id="rId3" Type="http://schemas.openxmlformats.org/officeDocument/2006/relationships/image" Target="../media/image1.png"/><Relationship Id="rId7" Type="http://schemas.openxmlformats.org/officeDocument/2006/relationships/image" Target="../media/image111.svg"/><Relationship Id="rId12" Type="http://schemas.openxmlformats.org/officeDocument/2006/relationships/image" Target="../media/image86.jpeg"/><Relationship Id="rId2" Type="http://schemas.openxmlformats.org/officeDocument/2006/relationships/image" Target="../media/image3.png"/><Relationship Id="rId16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3.png"/><Relationship Id="rId11" Type="http://schemas.openxmlformats.org/officeDocument/2006/relationships/image" Target="../media/image115.svg"/><Relationship Id="rId5" Type="http://schemas.openxmlformats.org/officeDocument/2006/relationships/image" Target="../media/image2.png"/><Relationship Id="rId15" Type="http://schemas.openxmlformats.org/officeDocument/2006/relationships/image" Target="../media/image5.png"/><Relationship Id="rId10" Type="http://schemas.openxmlformats.org/officeDocument/2006/relationships/image" Target="../media/image85.png"/><Relationship Id="rId4" Type="http://schemas.openxmlformats.org/officeDocument/2006/relationships/image" Target="../media/image44.jpeg"/><Relationship Id="rId9" Type="http://schemas.openxmlformats.org/officeDocument/2006/relationships/image" Target="../media/image113.svg"/><Relationship Id="rId14" Type="http://schemas.openxmlformats.org/officeDocument/2006/relationships/image" Target="../media/image8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svg"/><Relationship Id="rId13" Type="http://schemas.openxmlformats.org/officeDocument/2006/relationships/image" Target="../media/image3.png"/><Relationship Id="rId3" Type="http://schemas.openxmlformats.org/officeDocument/2006/relationships/image" Target="../media/image12.png"/><Relationship Id="rId7" Type="http://schemas.openxmlformats.org/officeDocument/2006/relationships/image" Target="../media/image14.png"/><Relationship Id="rId12" Type="http://schemas.openxmlformats.org/officeDocument/2006/relationships/image" Target="../media/image17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svg"/><Relationship Id="rId11" Type="http://schemas.openxmlformats.org/officeDocument/2006/relationships/image" Target="../media/image16.jpeg"/><Relationship Id="rId5" Type="http://schemas.openxmlformats.org/officeDocument/2006/relationships/image" Target="../media/image13.png"/><Relationship Id="rId15" Type="http://schemas.openxmlformats.org/officeDocument/2006/relationships/image" Target="../media/image6.png"/><Relationship Id="rId10" Type="http://schemas.openxmlformats.org/officeDocument/2006/relationships/image" Target="../media/image19.svg"/><Relationship Id="rId4" Type="http://schemas.openxmlformats.org/officeDocument/2006/relationships/image" Target="../media/image13.svg"/><Relationship Id="rId9" Type="http://schemas.openxmlformats.org/officeDocument/2006/relationships/image" Target="../media/image15.png"/><Relationship Id="rId1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24.png"/><Relationship Id="rId18" Type="http://schemas.openxmlformats.org/officeDocument/2006/relationships/image" Target="../media/image28.png"/><Relationship Id="rId3" Type="http://schemas.openxmlformats.org/officeDocument/2006/relationships/image" Target="../media/image23.svg"/><Relationship Id="rId21" Type="http://schemas.openxmlformats.org/officeDocument/2006/relationships/image" Target="../media/image6.png"/><Relationship Id="rId7" Type="http://schemas.openxmlformats.org/officeDocument/2006/relationships/image" Target="../media/image27.svg"/><Relationship Id="rId12" Type="http://schemas.openxmlformats.org/officeDocument/2006/relationships/image" Target="../media/image23.png"/><Relationship Id="rId17" Type="http://schemas.openxmlformats.org/officeDocument/2006/relationships/image" Target="../media/image37.svg"/><Relationship Id="rId2" Type="http://schemas.openxmlformats.org/officeDocument/2006/relationships/image" Target="../media/image18.png"/><Relationship Id="rId16" Type="http://schemas.openxmlformats.org/officeDocument/2006/relationships/image" Target="../media/image27.png"/><Relationship Id="rId20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11" Type="http://schemas.openxmlformats.org/officeDocument/2006/relationships/image" Target="../media/image31.svg"/><Relationship Id="rId5" Type="http://schemas.openxmlformats.org/officeDocument/2006/relationships/image" Target="../media/image25.svg"/><Relationship Id="rId15" Type="http://schemas.openxmlformats.org/officeDocument/2006/relationships/image" Target="../media/image26.png"/><Relationship Id="rId10" Type="http://schemas.openxmlformats.org/officeDocument/2006/relationships/image" Target="../media/image22.png"/><Relationship Id="rId19" Type="http://schemas.openxmlformats.org/officeDocument/2006/relationships/image" Target="../media/image3.png"/><Relationship Id="rId4" Type="http://schemas.openxmlformats.org/officeDocument/2006/relationships/image" Target="../media/image19.png"/><Relationship Id="rId9" Type="http://schemas.openxmlformats.org/officeDocument/2006/relationships/image" Target="../media/image29.svg"/><Relationship Id="rId14" Type="http://schemas.openxmlformats.org/officeDocument/2006/relationships/image" Target="../media/image2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svg"/><Relationship Id="rId5" Type="http://schemas.openxmlformats.org/officeDocument/2006/relationships/image" Target="../media/image18.png"/><Relationship Id="rId4" Type="http://schemas.openxmlformats.org/officeDocument/2006/relationships/image" Target="../media/image2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31.png"/><Relationship Id="rId7" Type="http://schemas.openxmlformats.org/officeDocument/2006/relationships/image" Target="../media/image23.sv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jpeg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svg"/><Relationship Id="rId13" Type="http://schemas.openxmlformats.org/officeDocument/2006/relationships/image" Target="../media/image39.png"/><Relationship Id="rId18" Type="http://schemas.openxmlformats.org/officeDocument/2006/relationships/image" Target="../media/image59.svg"/><Relationship Id="rId3" Type="http://schemas.openxmlformats.org/officeDocument/2006/relationships/image" Target="../media/image34.png"/><Relationship Id="rId21" Type="http://schemas.openxmlformats.org/officeDocument/2006/relationships/image" Target="../media/image43.png"/><Relationship Id="rId7" Type="http://schemas.openxmlformats.org/officeDocument/2006/relationships/image" Target="../media/image36.png"/><Relationship Id="rId12" Type="http://schemas.openxmlformats.org/officeDocument/2006/relationships/image" Target="../media/image53.svg"/><Relationship Id="rId17" Type="http://schemas.openxmlformats.org/officeDocument/2006/relationships/image" Target="../media/image41.png"/><Relationship Id="rId2" Type="http://schemas.openxmlformats.org/officeDocument/2006/relationships/image" Target="../media/image33.png"/><Relationship Id="rId16" Type="http://schemas.openxmlformats.org/officeDocument/2006/relationships/image" Target="../media/image57.svg"/><Relationship Id="rId20" Type="http://schemas.openxmlformats.org/officeDocument/2006/relationships/image" Target="../media/image61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svg"/><Relationship Id="rId11" Type="http://schemas.openxmlformats.org/officeDocument/2006/relationships/image" Target="../media/image38.png"/><Relationship Id="rId24" Type="http://schemas.openxmlformats.org/officeDocument/2006/relationships/image" Target="../media/image6.png"/><Relationship Id="rId5" Type="http://schemas.openxmlformats.org/officeDocument/2006/relationships/image" Target="../media/image35.png"/><Relationship Id="rId15" Type="http://schemas.openxmlformats.org/officeDocument/2006/relationships/image" Target="../media/image40.png"/><Relationship Id="rId23" Type="http://schemas.openxmlformats.org/officeDocument/2006/relationships/image" Target="../media/image44.jpeg"/><Relationship Id="rId10" Type="http://schemas.openxmlformats.org/officeDocument/2006/relationships/image" Target="../media/image51.svg"/><Relationship Id="rId19" Type="http://schemas.openxmlformats.org/officeDocument/2006/relationships/image" Target="../media/image42.png"/><Relationship Id="rId4" Type="http://schemas.openxmlformats.org/officeDocument/2006/relationships/image" Target="../media/image45.svg"/><Relationship Id="rId9" Type="http://schemas.openxmlformats.org/officeDocument/2006/relationships/image" Target="../media/image37.png"/><Relationship Id="rId14" Type="http://schemas.openxmlformats.org/officeDocument/2006/relationships/image" Target="../media/image55.svg"/><Relationship Id="rId22" Type="http://schemas.openxmlformats.org/officeDocument/2006/relationships/image" Target="../media/image63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13" Type="http://schemas.openxmlformats.org/officeDocument/2006/relationships/image" Target="../media/image72.svg"/><Relationship Id="rId18" Type="http://schemas.openxmlformats.org/officeDocument/2006/relationships/image" Target="../media/image50.png"/><Relationship Id="rId3" Type="http://schemas.openxmlformats.org/officeDocument/2006/relationships/image" Target="../media/image66.svg"/><Relationship Id="rId21" Type="http://schemas.openxmlformats.org/officeDocument/2006/relationships/image" Target="../media/image63.svg"/><Relationship Id="rId7" Type="http://schemas.openxmlformats.org/officeDocument/2006/relationships/image" Target="../media/image68.svg"/><Relationship Id="rId12" Type="http://schemas.openxmlformats.org/officeDocument/2006/relationships/image" Target="../media/image48.png"/><Relationship Id="rId17" Type="http://schemas.openxmlformats.org/officeDocument/2006/relationships/image" Target="../media/image61.svg"/><Relationship Id="rId2" Type="http://schemas.openxmlformats.org/officeDocument/2006/relationships/image" Target="../media/image45.png"/><Relationship Id="rId16" Type="http://schemas.openxmlformats.org/officeDocument/2006/relationships/image" Target="../media/image42.png"/><Relationship Id="rId20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png"/><Relationship Id="rId11" Type="http://schemas.openxmlformats.org/officeDocument/2006/relationships/image" Target="../media/image70.svg"/><Relationship Id="rId5" Type="http://schemas.openxmlformats.org/officeDocument/2006/relationships/image" Target="../media/image55.svg"/><Relationship Id="rId15" Type="http://schemas.openxmlformats.org/officeDocument/2006/relationships/image" Target="../media/image74.svg"/><Relationship Id="rId10" Type="http://schemas.openxmlformats.org/officeDocument/2006/relationships/image" Target="../media/image47.png"/><Relationship Id="rId19" Type="http://schemas.openxmlformats.org/officeDocument/2006/relationships/image" Target="../media/image76.svg"/><Relationship Id="rId4" Type="http://schemas.openxmlformats.org/officeDocument/2006/relationships/image" Target="../media/image39.png"/><Relationship Id="rId9" Type="http://schemas.openxmlformats.org/officeDocument/2006/relationships/image" Target="../media/image57.svg"/><Relationship Id="rId14" Type="http://schemas.openxmlformats.org/officeDocument/2006/relationships/image" Target="../media/image49.png"/><Relationship Id="rId22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13" Type="http://schemas.openxmlformats.org/officeDocument/2006/relationships/image" Target="../media/image58.png"/><Relationship Id="rId3" Type="http://schemas.openxmlformats.org/officeDocument/2006/relationships/image" Target="../media/image66.svg"/><Relationship Id="rId7" Type="http://schemas.openxmlformats.org/officeDocument/2006/relationships/image" Target="../media/image52.png"/><Relationship Id="rId12" Type="http://schemas.openxmlformats.org/officeDocument/2006/relationships/image" Target="../media/image57.png"/><Relationship Id="rId2" Type="http://schemas.openxmlformats.org/officeDocument/2006/relationships/image" Target="../media/image45.png"/><Relationship Id="rId16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png"/><Relationship Id="rId11" Type="http://schemas.openxmlformats.org/officeDocument/2006/relationships/image" Target="../media/image56.png"/><Relationship Id="rId5" Type="http://schemas.openxmlformats.org/officeDocument/2006/relationships/image" Target="../media/image55.svg"/><Relationship Id="rId15" Type="http://schemas.openxmlformats.org/officeDocument/2006/relationships/image" Target="../media/image60.png"/><Relationship Id="rId10" Type="http://schemas.openxmlformats.org/officeDocument/2006/relationships/image" Target="../media/image55.png"/><Relationship Id="rId4" Type="http://schemas.openxmlformats.org/officeDocument/2006/relationships/image" Target="../media/image39.png"/><Relationship Id="rId9" Type="http://schemas.openxmlformats.org/officeDocument/2006/relationships/image" Target="../media/image54.png"/><Relationship Id="rId14" Type="http://schemas.openxmlformats.org/officeDocument/2006/relationships/image" Target="../media/image5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286463" y="308142"/>
            <a:ext cx="17715074" cy="9670715"/>
            <a:chOff x="0" y="0"/>
            <a:chExt cx="4665698" cy="254702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665699" cy="2547020"/>
            </a:xfrm>
            <a:custGeom>
              <a:avLst/>
              <a:gdLst/>
              <a:ahLst/>
              <a:cxnLst/>
              <a:rect l="l" t="t" r="r" b="b"/>
              <a:pathLst>
                <a:path w="4665699" h="2547020">
                  <a:moveTo>
                    <a:pt x="22288" y="0"/>
                  </a:moveTo>
                  <a:lnTo>
                    <a:pt x="4643410" y="0"/>
                  </a:lnTo>
                  <a:cubicBezTo>
                    <a:pt x="4655720" y="0"/>
                    <a:pt x="4665699" y="9979"/>
                    <a:pt x="4665699" y="22288"/>
                  </a:cubicBezTo>
                  <a:lnTo>
                    <a:pt x="4665699" y="2524732"/>
                  </a:lnTo>
                  <a:cubicBezTo>
                    <a:pt x="4665699" y="2530643"/>
                    <a:pt x="4663350" y="2536312"/>
                    <a:pt x="4659171" y="2540492"/>
                  </a:cubicBezTo>
                  <a:cubicBezTo>
                    <a:pt x="4654991" y="2544672"/>
                    <a:pt x="4649322" y="2547020"/>
                    <a:pt x="4643410" y="2547020"/>
                  </a:cubicBezTo>
                  <a:lnTo>
                    <a:pt x="22288" y="2547020"/>
                  </a:lnTo>
                  <a:cubicBezTo>
                    <a:pt x="16377" y="2547020"/>
                    <a:pt x="10708" y="2544672"/>
                    <a:pt x="6528" y="2540492"/>
                  </a:cubicBezTo>
                  <a:cubicBezTo>
                    <a:pt x="2348" y="2536312"/>
                    <a:pt x="0" y="2530643"/>
                    <a:pt x="0" y="2524732"/>
                  </a:cubicBezTo>
                  <a:lnTo>
                    <a:pt x="0" y="22288"/>
                  </a:lnTo>
                  <a:cubicBezTo>
                    <a:pt x="0" y="16377"/>
                    <a:pt x="2348" y="10708"/>
                    <a:pt x="6528" y="6528"/>
                  </a:cubicBezTo>
                  <a:cubicBezTo>
                    <a:pt x="10708" y="2348"/>
                    <a:pt x="16377" y="0"/>
                    <a:pt x="22288" y="0"/>
                  </a:cubicBezTo>
                  <a:close/>
                </a:path>
              </a:pathLst>
            </a:custGeom>
            <a:solidFill>
              <a:srgbClr val="F4F4F4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4665698" cy="258512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 rot="5400000">
            <a:off x="10958795" y="2936116"/>
            <a:ext cx="8471855" cy="5613629"/>
          </a:xfrm>
          <a:custGeom>
            <a:avLst/>
            <a:gdLst/>
            <a:ahLst/>
            <a:cxnLst/>
            <a:rect l="l" t="t" r="r" b="b"/>
            <a:pathLst>
              <a:path w="8471855" h="5613629">
                <a:moveTo>
                  <a:pt x="0" y="0"/>
                </a:moveTo>
                <a:lnTo>
                  <a:pt x="8471855" y="0"/>
                </a:lnTo>
                <a:lnTo>
                  <a:pt x="8471855" y="5613629"/>
                </a:lnTo>
                <a:lnTo>
                  <a:pt x="0" y="561362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43272" r="-62238" b="-3327"/>
            </a:stretch>
          </a:blipFill>
        </p:spPr>
      </p:sp>
      <p:grpSp>
        <p:nvGrpSpPr>
          <p:cNvPr id="6" name="Group 6"/>
          <p:cNvGrpSpPr/>
          <p:nvPr/>
        </p:nvGrpSpPr>
        <p:grpSpPr>
          <a:xfrm rot="5400000">
            <a:off x="13843545" y="5820866"/>
            <a:ext cx="5268103" cy="3047880"/>
            <a:chOff x="0" y="0"/>
            <a:chExt cx="2053966" cy="1188329"/>
          </a:xfrm>
        </p:grpSpPr>
        <p:sp>
          <p:nvSpPr>
            <p:cNvPr id="7" name="Freeform 7"/>
            <p:cNvSpPr/>
            <p:nvPr/>
          </p:nvSpPr>
          <p:spPr>
            <a:xfrm rot="-5400000">
              <a:off x="432818" y="-432818"/>
              <a:ext cx="1188329" cy="2053966"/>
            </a:xfrm>
            <a:custGeom>
              <a:avLst/>
              <a:gdLst/>
              <a:ahLst/>
              <a:cxnLst/>
              <a:rect l="l" t="t" r="r" b="b"/>
              <a:pathLst>
                <a:path w="1188329" h="2053966">
                  <a:moveTo>
                    <a:pt x="1188330" y="80827"/>
                  </a:moveTo>
                  <a:lnTo>
                    <a:pt x="1188330" y="1973139"/>
                  </a:lnTo>
                  <a:cubicBezTo>
                    <a:pt x="1188330" y="1994575"/>
                    <a:pt x="1179814" y="2015134"/>
                    <a:pt x="1164656" y="2030292"/>
                  </a:cubicBezTo>
                  <a:cubicBezTo>
                    <a:pt x="1149498" y="2045450"/>
                    <a:pt x="1128939" y="2053966"/>
                    <a:pt x="1107503" y="2053966"/>
                  </a:cubicBezTo>
                  <a:lnTo>
                    <a:pt x="80827" y="2053966"/>
                  </a:lnTo>
                  <a:cubicBezTo>
                    <a:pt x="36188" y="2053966"/>
                    <a:pt x="0" y="2017778"/>
                    <a:pt x="0" y="1973139"/>
                  </a:cubicBezTo>
                  <a:lnTo>
                    <a:pt x="0" y="80827"/>
                  </a:lnTo>
                  <a:cubicBezTo>
                    <a:pt x="0" y="59390"/>
                    <a:pt x="8516" y="38831"/>
                    <a:pt x="23674" y="23673"/>
                  </a:cubicBezTo>
                  <a:cubicBezTo>
                    <a:pt x="38832" y="8515"/>
                    <a:pt x="59391" y="0"/>
                    <a:pt x="80827" y="0"/>
                  </a:cubicBezTo>
                  <a:lnTo>
                    <a:pt x="1107503" y="0"/>
                  </a:lnTo>
                  <a:cubicBezTo>
                    <a:pt x="1128939" y="0"/>
                    <a:pt x="1149498" y="8515"/>
                    <a:pt x="1164656" y="23673"/>
                  </a:cubicBezTo>
                  <a:cubicBezTo>
                    <a:pt x="1179814" y="38831"/>
                    <a:pt x="1188330" y="59390"/>
                    <a:pt x="1188330" y="80827"/>
                  </a:cubicBezTo>
                  <a:close/>
                </a:path>
              </a:pathLst>
            </a:custGeom>
            <a:blipFill>
              <a:blip r:embed="rId3"/>
              <a:stretch>
                <a:fillRect r="-53454" b="-6615"/>
              </a:stretch>
            </a:blipFill>
          </p:spPr>
        </p:sp>
      </p:grpSp>
      <p:grpSp>
        <p:nvGrpSpPr>
          <p:cNvPr id="8" name="Group 8"/>
          <p:cNvGrpSpPr/>
          <p:nvPr/>
        </p:nvGrpSpPr>
        <p:grpSpPr>
          <a:xfrm rot="-5400000">
            <a:off x="-1607250" y="2031320"/>
            <a:ext cx="8630662" cy="4752536"/>
            <a:chOff x="0" y="0"/>
            <a:chExt cx="2158020" cy="1188329"/>
          </a:xfrm>
        </p:grpSpPr>
        <p:sp>
          <p:nvSpPr>
            <p:cNvPr id="9" name="Freeform 9"/>
            <p:cNvSpPr/>
            <p:nvPr/>
          </p:nvSpPr>
          <p:spPr>
            <a:xfrm rot="-5400000">
              <a:off x="484846" y="-484846"/>
              <a:ext cx="1188329" cy="2158020"/>
            </a:xfrm>
            <a:custGeom>
              <a:avLst/>
              <a:gdLst/>
              <a:ahLst/>
              <a:cxnLst/>
              <a:rect l="l" t="t" r="r" b="b"/>
              <a:pathLst>
                <a:path w="1188329" h="2158020">
                  <a:moveTo>
                    <a:pt x="1188329" y="49337"/>
                  </a:moveTo>
                  <a:lnTo>
                    <a:pt x="1188329" y="2108685"/>
                  </a:lnTo>
                  <a:cubicBezTo>
                    <a:pt x="1188329" y="2135932"/>
                    <a:pt x="1166240" y="2158021"/>
                    <a:pt x="1138993" y="2158021"/>
                  </a:cubicBezTo>
                  <a:lnTo>
                    <a:pt x="49336" y="2158021"/>
                  </a:lnTo>
                  <a:cubicBezTo>
                    <a:pt x="22088" y="2158021"/>
                    <a:pt x="0" y="2135932"/>
                    <a:pt x="0" y="2108685"/>
                  </a:cubicBezTo>
                  <a:lnTo>
                    <a:pt x="0" y="49337"/>
                  </a:lnTo>
                  <a:cubicBezTo>
                    <a:pt x="0" y="36252"/>
                    <a:pt x="5197" y="23703"/>
                    <a:pt x="14450" y="14451"/>
                  </a:cubicBezTo>
                  <a:cubicBezTo>
                    <a:pt x="23702" y="5198"/>
                    <a:pt x="36251" y="0"/>
                    <a:pt x="49336" y="0"/>
                  </a:cubicBezTo>
                  <a:lnTo>
                    <a:pt x="1138993" y="0"/>
                  </a:lnTo>
                  <a:cubicBezTo>
                    <a:pt x="1152077" y="0"/>
                    <a:pt x="1164626" y="5198"/>
                    <a:pt x="1173879" y="14451"/>
                  </a:cubicBezTo>
                  <a:cubicBezTo>
                    <a:pt x="1183131" y="23703"/>
                    <a:pt x="1188329" y="36252"/>
                    <a:pt x="1188329" y="49337"/>
                  </a:cubicBezTo>
                  <a:close/>
                </a:path>
              </a:pathLst>
            </a:custGeom>
            <a:blipFill>
              <a:blip r:embed="rId3"/>
              <a:stretch>
                <a:fillRect l="-2533" r="-58695" b="-6615"/>
              </a:stretch>
            </a:blipFill>
          </p:spPr>
        </p:sp>
      </p:grpSp>
      <p:sp>
        <p:nvSpPr>
          <p:cNvPr id="10" name="Freeform 10"/>
          <p:cNvSpPr/>
          <p:nvPr/>
        </p:nvSpPr>
        <p:spPr>
          <a:xfrm rot="-5400000">
            <a:off x="1851679" y="-1238023"/>
            <a:ext cx="3836472" cy="6966903"/>
          </a:xfrm>
          <a:custGeom>
            <a:avLst/>
            <a:gdLst/>
            <a:ahLst/>
            <a:cxnLst/>
            <a:rect l="l" t="t" r="r" b="b"/>
            <a:pathLst>
              <a:path w="3836472" h="6966903">
                <a:moveTo>
                  <a:pt x="0" y="0"/>
                </a:moveTo>
                <a:lnTo>
                  <a:pt x="3836472" y="0"/>
                </a:lnTo>
                <a:lnTo>
                  <a:pt x="3836472" y="6966903"/>
                </a:lnTo>
                <a:lnTo>
                  <a:pt x="0" y="696690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4923" t="-5739" r="-268455" b="-17369"/>
            </a:stretch>
          </a:blipFill>
        </p:spPr>
      </p:sp>
      <p:grpSp>
        <p:nvGrpSpPr>
          <p:cNvPr id="11" name="Group 11"/>
          <p:cNvGrpSpPr/>
          <p:nvPr/>
        </p:nvGrpSpPr>
        <p:grpSpPr>
          <a:xfrm rot="-10800000">
            <a:off x="692468" y="183328"/>
            <a:ext cx="3641291" cy="1883655"/>
            <a:chOff x="0" y="0"/>
            <a:chExt cx="959023" cy="496107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959023" cy="496107"/>
            </a:xfrm>
            <a:custGeom>
              <a:avLst/>
              <a:gdLst/>
              <a:ahLst/>
              <a:cxnLst/>
              <a:rect l="l" t="t" r="r" b="b"/>
              <a:pathLst>
                <a:path w="959023" h="496107">
                  <a:moveTo>
                    <a:pt x="479512" y="0"/>
                  </a:moveTo>
                  <a:lnTo>
                    <a:pt x="959023" y="496107"/>
                  </a:lnTo>
                  <a:lnTo>
                    <a:pt x="0" y="496107"/>
                  </a:lnTo>
                  <a:lnTo>
                    <a:pt x="479512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3" name="TextBox 13"/>
            <p:cNvSpPr txBox="1"/>
            <p:nvPr/>
          </p:nvSpPr>
          <p:spPr>
            <a:xfrm>
              <a:off x="149847" y="192235"/>
              <a:ext cx="659328" cy="26843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4" name="AutoShape 14"/>
          <p:cNvSpPr/>
          <p:nvPr/>
        </p:nvSpPr>
        <p:spPr>
          <a:xfrm>
            <a:off x="3580123" y="985853"/>
            <a:ext cx="8439180" cy="7611"/>
          </a:xfrm>
          <a:prstGeom prst="line">
            <a:avLst/>
          </a:prstGeom>
          <a:ln w="2857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Freeform 15"/>
          <p:cNvSpPr/>
          <p:nvPr/>
        </p:nvSpPr>
        <p:spPr>
          <a:xfrm>
            <a:off x="1019175" y="1425477"/>
            <a:ext cx="2925210" cy="2583302"/>
          </a:xfrm>
          <a:custGeom>
            <a:avLst/>
            <a:gdLst/>
            <a:ahLst/>
            <a:cxnLst/>
            <a:rect l="l" t="t" r="r" b="b"/>
            <a:pathLst>
              <a:path w="2925210" h="2583302">
                <a:moveTo>
                  <a:pt x="0" y="0"/>
                </a:moveTo>
                <a:lnTo>
                  <a:pt x="2925210" y="0"/>
                </a:lnTo>
                <a:lnTo>
                  <a:pt x="2925210" y="2583302"/>
                </a:lnTo>
                <a:lnTo>
                  <a:pt x="0" y="2583302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grpSp>
        <p:nvGrpSpPr>
          <p:cNvPr id="16" name="Group 16"/>
          <p:cNvGrpSpPr/>
          <p:nvPr/>
        </p:nvGrpSpPr>
        <p:grpSpPr>
          <a:xfrm>
            <a:off x="5608835" y="1640949"/>
            <a:ext cx="7070329" cy="7154300"/>
            <a:chOff x="0" y="0"/>
            <a:chExt cx="1118405" cy="1131687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1118405" cy="1131687"/>
            </a:xfrm>
            <a:custGeom>
              <a:avLst/>
              <a:gdLst/>
              <a:ahLst/>
              <a:cxnLst/>
              <a:rect l="l" t="t" r="r" b="b"/>
              <a:pathLst>
                <a:path w="1118405" h="1131687">
                  <a:moveTo>
                    <a:pt x="559202" y="0"/>
                  </a:moveTo>
                  <a:cubicBezTo>
                    <a:pt x="250363" y="0"/>
                    <a:pt x="0" y="253337"/>
                    <a:pt x="0" y="565844"/>
                  </a:cubicBezTo>
                  <a:cubicBezTo>
                    <a:pt x="0" y="878350"/>
                    <a:pt x="250363" y="1131687"/>
                    <a:pt x="559202" y="1131687"/>
                  </a:cubicBezTo>
                  <a:cubicBezTo>
                    <a:pt x="868041" y="1131687"/>
                    <a:pt x="1118405" y="878350"/>
                    <a:pt x="1118405" y="565844"/>
                  </a:cubicBezTo>
                  <a:cubicBezTo>
                    <a:pt x="1118405" y="253337"/>
                    <a:pt x="868041" y="0"/>
                    <a:pt x="559202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8" name="TextBox 18"/>
            <p:cNvSpPr txBox="1"/>
            <p:nvPr/>
          </p:nvSpPr>
          <p:spPr>
            <a:xfrm>
              <a:off x="104850" y="67996"/>
              <a:ext cx="908704" cy="95759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9" name="Freeform 19"/>
          <p:cNvSpPr/>
          <p:nvPr/>
        </p:nvSpPr>
        <p:spPr>
          <a:xfrm>
            <a:off x="6268696" y="1028700"/>
            <a:ext cx="5750608" cy="5750608"/>
          </a:xfrm>
          <a:custGeom>
            <a:avLst/>
            <a:gdLst/>
            <a:ahLst/>
            <a:cxnLst/>
            <a:rect l="l" t="t" r="r" b="b"/>
            <a:pathLst>
              <a:path w="5750608" h="5750608">
                <a:moveTo>
                  <a:pt x="0" y="0"/>
                </a:moveTo>
                <a:lnTo>
                  <a:pt x="5750608" y="0"/>
                </a:lnTo>
                <a:lnTo>
                  <a:pt x="5750608" y="5750608"/>
                </a:lnTo>
                <a:lnTo>
                  <a:pt x="0" y="575060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grpSp>
        <p:nvGrpSpPr>
          <p:cNvPr id="20" name="Group 20"/>
          <p:cNvGrpSpPr/>
          <p:nvPr/>
        </p:nvGrpSpPr>
        <p:grpSpPr>
          <a:xfrm>
            <a:off x="5608835" y="7013441"/>
            <a:ext cx="7070329" cy="822525"/>
            <a:chOff x="0" y="0"/>
            <a:chExt cx="2281109" cy="265372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2281109" cy="265372"/>
            </a:xfrm>
            <a:custGeom>
              <a:avLst/>
              <a:gdLst/>
              <a:ahLst/>
              <a:cxnLst/>
              <a:rect l="l" t="t" r="r" b="b"/>
              <a:pathLst>
                <a:path w="2281109" h="265372">
                  <a:moveTo>
                    <a:pt x="0" y="0"/>
                  </a:moveTo>
                  <a:lnTo>
                    <a:pt x="2281109" y="0"/>
                  </a:lnTo>
                  <a:lnTo>
                    <a:pt x="2281109" y="265372"/>
                  </a:lnTo>
                  <a:lnTo>
                    <a:pt x="0" y="265372"/>
                  </a:lnTo>
                  <a:close/>
                </a:path>
              </a:pathLst>
            </a:custGeom>
            <a:solidFill>
              <a:srgbClr val="F6BD50"/>
            </a:solidFill>
          </p:spPr>
        </p:sp>
        <p:sp>
          <p:nvSpPr>
            <p:cNvPr id="22" name="TextBox 22"/>
            <p:cNvSpPr txBox="1"/>
            <p:nvPr/>
          </p:nvSpPr>
          <p:spPr>
            <a:xfrm>
              <a:off x="0" y="-19050"/>
              <a:ext cx="2281109" cy="28442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327"/>
                </a:lnSpc>
              </a:pPr>
              <a:endParaRPr/>
            </a:p>
          </p:txBody>
        </p:sp>
      </p:grpSp>
      <p:sp>
        <p:nvSpPr>
          <p:cNvPr id="23" name="Freeform 23"/>
          <p:cNvSpPr/>
          <p:nvPr/>
        </p:nvSpPr>
        <p:spPr>
          <a:xfrm>
            <a:off x="8797907" y="8919754"/>
            <a:ext cx="4157483" cy="956221"/>
          </a:xfrm>
          <a:custGeom>
            <a:avLst/>
            <a:gdLst/>
            <a:ahLst/>
            <a:cxnLst/>
            <a:rect l="l" t="t" r="r" b="b"/>
            <a:pathLst>
              <a:path w="4157483" h="956221">
                <a:moveTo>
                  <a:pt x="0" y="0"/>
                </a:moveTo>
                <a:lnTo>
                  <a:pt x="4157483" y="0"/>
                </a:lnTo>
                <a:lnTo>
                  <a:pt x="4157483" y="956221"/>
                </a:lnTo>
                <a:lnTo>
                  <a:pt x="0" y="956221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24" name="Freeform 24"/>
          <p:cNvSpPr/>
          <p:nvPr/>
        </p:nvSpPr>
        <p:spPr>
          <a:xfrm>
            <a:off x="14686644" y="8938804"/>
            <a:ext cx="2583179" cy="1059103"/>
          </a:xfrm>
          <a:custGeom>
            <a:avLst/>
            <a:gdLst/>
            <a:ahLst/>
            <a:cxnLst/>
            <a:rect l="l" t="t" r="r" b="b"/>
            <a:pathLst>
              <a:path w="2583179" h="1059103">
                <a:moveTo>
                  <a:pt x="0" y="0"/>
                </a:moveTo>
                <a:lnTo>
                  <a:pt x="2583179" y="0"/>
                </a:lnTo>
                <a:lnTo>
                  <a:pt x="2583179" y="1059104"/>
                </a:lnTo>
                <a:lnTo>
                  <a:pt x="0" y="1059104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</p:sp>
      <p:sp>
        <p:nvSpPr>
          <p:cNvPr id="25" name="Freeform 25"/>
          <p:cNvSpPr/>
          <p:nvPr/>
        </p:nvSpPr>
        <p:spPr>
          <a:xfrm>
            <a:off x="4615363" y="8573668"/>
            <a:ext cx="1518019" cy="1320677"/>
          </a:xfrm>
          <a:custGeom>
            <a:avLst/>
            <a:gdLst/>
            <a:ahLst/>
            <a:cxnLst/>
            <a:rect l="l" t="t" r="r" b="b"/>
            <a:pathLst>
              <a:path w="1518019" h="1320677">
                <a:moveTo>
                  <a:pt x="0" y="0"/>
                </a:moveTo>
                <a:lnTo>
                  <a:pt x="1518019" y="0"/>
                </a:lnTo>
                <a:lnTo>
                  <a:pt x="1518019" y="1320677"/>
                </a:lnTo>
                <a:lnTo>
                  <a:pt x="0" y="1320677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</p:sp>
      <p:sp>
        <p:nvSpPr>
          <p:cNvPr id="26" name="Freeform 26"/>
          <p:cNvSpPr/>
          <p:nvPr/>
        </p:nvSpPr>
        <p:spPr>
          <a:xfrm>
            <a:off x="6314357" y="8552352"/>
            <a:ext cx="939009" cy="1380896"/>
          </a:xfrm>
          <a:custGeom>
            <a:avLst/>
            <a:gdLst/>
            <a:ahLst/>
            <a:cxnLst/>
            <a:rect l="l" t="t" r="r" b="b"/>
            <a:pathLst>
              <a:path w="939009" h="1380896">
                <a:moveTo>
                  <a:pt x="0" y="0"/>
                </a:moveTo>
                <a:lnTo>
                  <a:pt x="939009" y="0"/>
                </a:lnTo>
                <a:lnTo>
                  <a:pt x="939009" y="1380896"/>
                </a:lnTo>
                <a:lnTo>
                  <a:pt x="0" y="1380896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</p:sp>
      <p:sp>
        <p:nvSpPr>
          <p:cNvPr id="27" name="Freeform 27"/>
          <p:cNvSpPr/>
          <p:nvPr/>
        </p:nvSpPr>
        <p:spPr>
          <a:xfrm>
            <a:off x="692468" y="8795249"/>
            <a:ext cx="3740743" cy="983504"/>
          </a:xfrm>
          <a:custGeom>
            <a:avLst/>
            <a:gdLst/>
            <a:ahLst/>
            <a:cxnLst/>
            <a:rect l="l" t="t" r="r" b="b"/>
            <a:pathLst>
              <a:path w="3740743" h="983504">
                <a:moveTo>
                  <a:pt x="0" y="0"/>
                </a:moveTo>
                <a:lnTo>
                  <a:pt x="3740743" y="0"/>
                </a:lnTo>
                <a:lnTo>
                  <a:pt x="3740743" y="983504"/>
                </a:lnTo>
                <a:lnTo>
                  <a:pt x="0" y="983504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</p:sp>
      <p:grpSp>
        <p:nvGrpSpPr>
          <p:cNvPr id="28" name="Group 28"/>
          <p:cNvGrpSpPr/>
          <p:nvPr/>
        </p:nvGrpSpPr>
        <p:grpSpPr>
          <a:xfrm>
            <a:off x="9087404" y="1990114"/>
            <a:ext cx="113192" cy="76870"/>
            <a:chOff x="0" y="0"/>
            <a:chExt cx="29812" cy="20245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29812" cy="20245"/>
            </a:xfrm>
            <a:custGeom>
              <a:avLst/>
              <a:gdLst/>
              <a:ahLst/>
              <a:cxnLst/>
              <a:rect l="l" t="t" r="r" b="b"/>
              <a:pathLst>
                <a:path w="29812" h="20245">
                  <a:moveTo>
                    <a:pt x="0" y="0"/>
                  </a:moveTo>
                  <a:lnTo>
                    <a:pt x="29812" y="0"/>
                  </a:lnTo>
                  <a:lnTo>
                    <a:pt x="29812" y="20245"/>
                  </a:lnTo>
                  <a:lnTo>
                    <a:pt x="0" y="20245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30" name="TextBox 30"/>
            <p:cNvSpPr txBox="1"/>
            <p:nvPr/>
          </p:nvSpPr>
          <p:spPr>
            <a:xfrm>
              <a:off x="0" y="-38100"/>
              <a:ext cx="29812" cy="5834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31" name="TextBox 31"/>
          <p:cNvSpPr txBox="1"/>
          <p:nvPr/>
        </p:nvSpPr>
        <p:spPr>
          <a:xfrm>
            <a:off x="1425081" y="797356"/>
            <a:ext cx="2155042" cy="3388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2845"/>
              </a:lnSpc>
              <a:spcBef>
                <a:spcPct val="0"/>
              </a:spcBef>
            </a:pPr>
            <a:r>
              <a:rPr lang="en-US" sz="2032" u="none" strike="noStrike" spc="406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02.10.2025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12019304" y="628755"/>
            <a:ext cx="5239996" cy="6913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2845"/>
              </a:lnSpc>
              <a:spcBef>
                <a:spcPct val="0"/>
              </a:spcBef>
            </a:pPr>
            <a:r>
              <a:rPr lang="en-US" sz="2032" u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Atelier thématique -</a:t>
            </a:r>
          </a:p>
          <a:p>
            <a:pPr marL="0" lvl="0" indent="0" algn="ctr">
              <a:lnSpc>
                <a:spcPts val="2845"/>
              </a:lnSpc>
              <a:spcBef>
                <a:spcPct val="0"/>
              </a:spcBef>
            </a:pPr>
            <a:r>
              <a:rPr lang="en-US" sz="2032" u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Éducation Thérapeutique des Patients</a:t>
            </a:r>
          </a:p>
        </p:txBody>
      </p:sp>
      <p:sp>
        <p:nvSpPr>
          <p:cNvPr id="33" name="TextBox 33"/>
          <p:cNvSpPr txBox="1"/>
          <p:nvPr/>
        </p:nvSpPr>
        <p:spPr>
          <a:xfrm>
            <a:off x="5608835" y="7128968"/>
            <a:ext cx="7070329" cy="6295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30"/>
              </a:lnSpc>
            </a:pPr>
            <a:r>
              <a:rPr lang="en-US" sz="2406" b="1" spc="240">
                <a:solidFill>
                  <a:srgbClr val="006D73"/>
                </a:solidFill>
                <a:latin typeface="Barlow Bold"/>
                <a:ea typeface="Barlow Bold"/>
                <a:cs typeface="Barlow Bold"/>
                <a:sym typeface="Barlow Bold"/>
              </a:rPr>
              <a:t>UN PLUS </a:t>
            </a:r>
          </a:p>
          <a:p>
            <a:pPr algn="ctr">
              <a:lnSpc>
                <a:spcPts val="2430"/>
              </a:lnSpc>
            </a:pPr>
            <a:r>
              <a:rPr lang="en-US" sz="2406" b="1" spc="240">
                <a:solidFill>
                  <a:srgbClr val="006D73"/>
                </a:solidFill>
                <a:latin typeface="Barlow Bold"/>
                <a:ea typeface="Barlow Bold"/>
                <a:cs typeface="Barlow Bold"/>
                <a:sym typeface="Barlow Bold"/>
              </a:rPr>
              <a:t>POUR LA QUALITÉ DE VIE </a:t>
            </a:r>
          </a:p>
        </p:txBody>
      </p:sp>
      <p:sp>
        <p:nvSpPr>
          <p:cNvPr id="34" name="TextBox 34"/>
          <p:cNvSpPr txBox="1"/>
          <p:nvPr/>
        </p:nvSpPr>
        <p:spPr>
          <a:xfrm>
            <a:off x="6656613" y="5549870"/>
            <a:ext cx="4974773" cy="13206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47"/>
              </a:lnSpc>
            </a:pPr>
            <a:r>
              <a:rPr lang="en-US" sz="1891" b="1" spc="189">
                <a:solidFill>
                  <a:srgbClr val="F6BD50"/>
                </a:solidFill>
                <a:latin typeface="Barlow Bold"/>
                <a:ea typeface="Barlow Bold"/>
                <a:cs typeface="Barlow Bold"/>
                <a:sym typeface="Barlow Bold"/>
              </a:rPr>
              <a:t>MALLETTE D’ÉDUCATION THÉRAPEUTIQUE POUR ACCOMPAGNER </a:t>
            </a:r>
          </a:p>
          <a:p>
            <a:pPr algn="ctr">
              <a:lnSpc>
                <a:spcPts val="2647"/>
              </a:lnSpc>
            </a:pPr>
            <a:r>
              <a:rPr lang="en-US" sz="1891" b="1" spc="189">
                <a:solidFill>
                  <a:srgbClr val="F6BD50"/>
                </a:solidFill>
                <a:latin typeface="Barlow Bold"/>
                <a:ea typeface="Barlow Bold"/>
                <a:cs typeface="Barlow Bold"/>
                <a:sym typeface="Barlow Bold"/>
              </a:rPr>
              <a:t>LES PERSONNES SUIVIES </a:t>
            </a:r>
          </a:p>
          <a:p>
            <a:pPr algn="ctr">
              <a:lnSpc>
                <a:spcPts val="2647"/>
              </a:lnSpc>
            </a:pPr>
            <a:r>
              <a:rPr lang="en-US" sz="1891" b="1" spc="189">
                <a:solidFill>
                  <a:srgbClr val="F6BD50"/>
                </a:solidFill>
                <a:latin typeface="Barlow Bold"/>
                <a:ea typeface="Barlow Bold"/>
                <a:cs typeface="Barlow Bold"/>
                <a:sym typeface="Barlow Bold"/>
              </a:rPr>
              <a:t>POUR UN CANCER</a:t>
            </a:r>
          </a:p>
        </p:txBody>
      </p:sp>
      <p:sp>
        <p:nvSpPr>
          <p:cNvPr id="35" name="TextBox 35"/>
          <p:cNvSpPr txBox="1"/>
          <p:nvPr/>
        </p:nvSpPr>
        <p:spPr>
          <a:xfrm>
            <a:off x="12833159" y="4575848"/>
            <a:ext cx="5759641" cy="9233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3566"/>
              </a:lnSpc>
              <a:spcBef>
                <a:spcPct val="0"/>
              </a:spcBef>
            </a:pPr>
            <a:r>
              <a:rPr lang="en-US" sz="2547" b="1" u="none" strike="noStrike" dirty="0" err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Mme</a:t>
            </a:r>
            <a:r>
              <a:rPr lang="en-US" sz="2547" b="1" u="none" strike="noStrike" dirty="0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 Esther TROMBINI</a:t>
            </a:r>
          </a:p>
          <a:p>
            <a:pPr marL="0" lvl="0" indent="0" algn="l">
              <a:lnSpc>
                <a:spcPts val="3566"/>
              </a:lnSpc>
              <a:spcBef>
                <a:spcPct val="0"/>
              </a:spcBef>
            </a:pPr>
            <a:r>
              <a:rPr lang="en-US" sz="2547" b="1" u="none" strike="noStrike" dirty="0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Dr Caroline VINCENT-DEJEAN</a:t>
            </a:r>
          </a:p>
        </p:txBody>
      </p:sp>
      <p:sp>
        <p:nvSpPr>
          <p:cNvPr id="36" name="TextBox 36"/>
          <p:cNvSpPr txBox="1"/>
          <p:nvPr/>
        </p:nvSpPr>
        <p:spPr>
          <a:xfrm>
            <a:off x="12833159" y="5524500"/>
            <a:ext cx="4436664" cy="107721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2845"/>
              </a:lnSpc>
              <a:spcBef>
                <a:spcPct val="0"/>
              </a:spcBef>
            </a:pPr>
            <a:r>
              <a:rPr lang="en-US" sz="2032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Coordination </a:t>
            </a:r>
            <a:r>
              <a:rPr lang="en-US" sz="2032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départementale</a:t>
            </a:r>
            <a:r>
              <a:rPr lang="en-US" sz="2032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</a:t>
            </a:r>
            <a:r>
              <a:rPr lang="en-US" sz="2032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l’éducation</a:t>
            </a:r>
            <a:r>
              <a:rPr lang="en-US" sz="2032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032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thérapeutique</a:t>
            </a:r>
            <a:r>
              <a:rPr lang="en-US" sz="2032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du patient en </a:t>
            </a:r>
            <a:r>
              <a:rPr lang="en-US" sz="2032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Eure</a:t>
            </a:r>
            <a:r>
              <a:rPr lang="en-US" sz="2032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-et-Loir</a:t>
            </a:r>
          </a:p>
        </p:txBody>
      </p:sp>
      <p:sp>
        <p:nvSpPr>
          <p:cNvPr id="37" name="TextBox 37"/>
          <p:cNvSpPr txBox="1"/>
          <p:nvPr/>
        </p:nvSpPr>
        <p:spPr>
          <a:xfrm>
            <a:off x="12833159" y="3406741"/>
            <a:ext cx="5015805" cy="46166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3566"/>
              </a:lnSpc>
              <a:spcBef>
                <a:spcPct val="0"/>
              </a:spcBef>
            </a:pPr>
            <a:r>
              <a:rPr lang="en-US" sz="2547" b="1" u="none" strike="noStrike" dirty="0" err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Mme</a:t>
            </a:r>
            <a:r>
              <a:rPr lang="en-US" sz="2547" b="1" u="none" strike="noStrike" dirty="0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 </a:t>
            </a:r>
            <a:r>
              <a:rPr lang="en-US" sz="2547" b="1" u="none" strike="noStrike" dirty="0" smtClean="0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Sylvie PELLETIER</a:t>
            </a:r>
            <a:endParaRPr lang="en-US" sz="2547" b="1" u="none" strike="noStrike" dirty="0">
              <a:solidFill>
                <a:srgbClr val="000000"/>
              </a:solidFill>
              <a:latin typeface="Montserrat Bold"/>
              <a:ea typeface="Montserrat Bold"/>
              <a:cs typeface="Montserrat Bold"/>
              <a:sym typeface="Montserrat Bold"/>
            </a:endParaRPr>
          </a:p>
        </p:txBody>
      </p:sp>
      <p:sp>
        <p:nvSpPr>
          <p:cNvPr id="38" name="TextBox 38"/>
          <p:cNvSpPr txBox="1"/>
          <p:nvPr/>
        </p:nvSpPr>
        <p:spPr>
          <a:xfrm>
            <a:off x="12833159" y="3946227"/>
            <a:ext cx="2254441" cy="35907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2845"/>
              </a:lnSpc>
              <a:spcBef>
                <a:spcPct val="0"/>
              </a:spcBef>
            </a:pPr>
            <a:r>
              <a:rPr lang="en-US" sz="2032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Oncocentre</a:t>
            </a:r>
            <a:endParaRPr lang="en-US" sz="2032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321329" y="212724"/>
            <a:ext cx="17600931" cy="5129460"/>
            <a:chOff x="0" y="0"/>
            <a:chExt cx="6481916" cy="188903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481916" cy="1889033"/>
            </a:xfrm>
            <a:custGeom>
              <a:avLst/>
              <a:gdLst/>
              <a:ahLst/>
              <a:cxnLst/>
              <a:rect l="l" t="t" r="r" b="b"/>
              <a:pathLst>
                <a:path w="6481916" h="1889033">
                  <a:moveTo>
                    <a:pt x="22433" y="0"/>
                  </a:moveTo>
                  <a:lnTo>
                    <a:pt x="6459484" y="0"/>
                  </a:lnTo>
                  <a:cubicBezTo>
                    <a:pt x="6471873" y="0"/>
                    <a:pt x="6481916" y="10044"/>
                    <a:pt x="6481916" y="22433"/>
                  </a:cubicBezTo>
                  <a:lnTo>
                    <a:pt x="6481916" y="1866600"/>
                  </a:lnTo>
                  <a:cubicBezTo>
                    <a:pt x="6481916" y="1878989"/>
                    <a:pt x="6471873" y="1889033"/>
                    <a:pt x="6459484" y="1889033"/>
                  </a:cubicBezTo>
                  <a:lnTo>
                    <a:pt x="22433" y="1889033"/>
                  </a:lnTo>
                  <a:cubicBezTo>
                    <a:pt x="10044" y="1889033"/>
                    <a:pt x="0" y="1878989"/>
                    <a:pt x="0" y="1866600"/>
                  </a:cubicBezTo>
                  <a:lnTo>
                    <a:pt x="0" y="22433"/>
                  </a:lnTo>
                  <a:cubicBezTo>
                    <a:pt x="0" y="10044"/>
                    <a:pt x="10044" y="0"/>
                    <a:pt x="22433" y="0"/>
                  </a:cubicBezTo>
                  <a:close/>
                </a:path>
              </a:pathLst>
            </a:custGeom>
            <a:solidFill>
              <a:srgbClr val="E4E4E4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6481916" cy="19271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321329" y="1056159"/>
            <a:ext cx="17600931" cy="8626852"/>
            <a:chOff x="0" y="0"/>
            <a:chExt cx="6481916" cy="3177021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6481916" cy="3177021"/>
            </a:xfrm>
            <a:custGeom>
              <a:avLst/>
              <a:gdLst/>
              <a:ahLst/>
              <a:cxnLst/>
              <a:rect l="l" t="t" r="r" b="b"/>
              <a:pathLst>
                <a:path w="6481916" h="3177021">
                  <a:moveTo>
                    <a:pt x="22433" y="0"/>
                  </a:moveTo>
                  <a:lnTo>
                    <a:pt x="6459484" y="0"/>
                  </a:lnTo>
                  <a:cubicBezTo>
                    <a:pt x="6471873" y="0"/>
                    <a:pt x="6481916" y="10044"/>
                    <a:pt x="6481916" y="22433"/>
                  </a:cubicBezTo>
                  <a:lnTo>
                    <a:pt x="6481916" y="3154589"/>
                  </a:lnTo>
                  <a:cubicBezTo>
                    <a:pt x="6481916" y="3166978"/>
                    <a:pt x="6471873" y="3177021"/>
                    <a:pt x="6459484" y="3177021"/>
                  </a:cubicBezTo>
                  <a:lnTo>
                    <a:pt x="22433" y="3177021"/>
                  </a:lnTo>
                  <a:cubicBezTo>
                    <a:pt x="10044" y="3177021"/>
                    <a:pt x="0" y="3166978"/>
                    <a:pt x="0" y="3154589"/>
                  </a:cubicBezTo>
                  <a:lnTo>
                    <a:pt x="0" y="22433"/>
                  </a:lnTo>
                  <a:cubicBezTo>
                    <a:pt x="0" y="10044"/>
                    <a:pt x="10044" y="0"/>
                    <a:pt x="22433" y="0"/>
                  </a:cubicBezTo>
                  <a:close/>
                </a:path>
              </a:pathLst>
            </a:custGeom>
            <a:solidFill>
              <a:srgbClr val="E7C3D2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38100"/>
              <a:ext cx="6481916" cy="321512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321329" y="1233637"/>
            <a:ext cx="3789675" cy="684557"/>
            <a:chOff x="0" y="0"/>
            <a:chExt cx="998104" cy="18029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998104" cy="180295"/>
            </a:xfrm>
            <a:custGeom>
              <a:avLst/>
              <a:gdLst/>
              <a:ahLst/>
              <a:cxnLst/>
              <a:rect l="l" t="t" r="r" b="b"/>
              <a:pathLst>
                <a:path w="998104" h="180295">
                  <a:moveTo>
                    <a:pt x="90147" y="0"/>
                  </a:moveTo>
                  <a:lnTo>
                    <a:pt x="907956" y="0"/>
                  </a:lnTo>
                  <a:cubicBezTo>
                    <a:pt x="931865" y="0"/>
                    <a:pt x="954794" y="9498"/>
                    <a:pt x="971700" y="26404"/>
                  </a:cubicBezTo>
                  <a:cubicBezTo>
                    <a:pt x="988606" y="43309"/>
                    <a:pt x="998104" y="66239"/>
                    <a:pt x="998104" y="90147"/>
                  </a:cubicBezTo>
                  <a:lnTo>
                    <a:pt x="998104" y="90147"/>
                  </a:lnTo>
                  <a:cubicBezTo>
                    <a:pt x="998104" y="114056"/>
                    <a:pt x="988606" y="136985"/>
                    <a:pt x="971700" y="153891"/>
                  </a:cubicBezTo>
                  <a:cubicBezTo>
                    <a:pt x="954794" y="170797"/>
                    <a:pt x="931865" y="180295"/>
                    <a:pt x="907956" y="180295"/>
                  </a:cubicBezTo>
                  <a:lnTo>
                    <a:pt x="90147" y="180295"/>
                  </a:lnTo>
                  <a:cubicBezTo>
                    <a:pt x="66239" y="180295"/>
                    <a:pt x="43309" y="170797"/>
                    <a:pt x="26404" y="153891"/>
                  </a:cubicBezTo>
                  <a:cubicBezTo>
                    <a:pt x="9498" y="136985"/>
                    <a:pt x="0" y="114056"/>
                    <a:pt x="0" y="90147"/>
                  </a:cubicBezTo>
                  <a:lnTo>
                    <a:pt x="0" y="90147"/>
                  </a:lnTo>
                  <a:cubicBezTo>
                    <a:pt x="0" y="66239"/>
                    <a:pt x="9498" y="43309"/>
                    <a:pt x="26404" y="26404"/>
                  </a:cubicBezTo>
                  <a:cubicBezTo>
                    <a:pt x="43309" y="9498"/>
                    <a:pt x="66239" y="0"/>
                    <a:pt x="90147" y="0"/>
                  </a:cubicBezTo>
                  <a:close/>
                </a:path>
              </a:pathLst>
            </a:custGeom>
            <a:solidFill>
              <a:srgbClr val="2D7C82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0" y="-38100"/>
              <a:ext cx="998104" cy="21839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321329" y="285877"/>
            <a:ext cx="3789675" cy="684557"/>
            <a:chOff x="0" y="0"/>
            <a:chExt cx="998104" cy="180295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998104" cy="180295"/>
            </a:xfrm>
            <a:custGeom>
              <a:avLst/>
              <a:gdLst/>
              <a:ahLst/>
              <a:cxnLst/>
              <a:rect l="l" t="t" r="r" b="b"/>
              <a:pathLst>
                <a:path w="998104" h="180295">
                  <a:moveTo>
                    <a:pt x="90147" y="0"/>
                  </a:moveTo>
                  <a:lnTo>
                    <a:pt x="907956" y="0"/>
                  </a:lnTo>
                  <a:cubicBezTo>
                    <a:pt x="931865" y="0"/>
                    <a:pt x="954794" y="9498"/>
                    <a:pt x="971700" y="26404"/>
                  </a:cubicBezTo>
                  <a:cubicBezTo>
                    <a:pt x="988606" y="43309"/>
                    <a:pt x="998104" y="66239"/>
                    <a:pt x="998104" y="90147"/>
                  </a:cubicBezTo>
                  <a:lnTo>
                    <a:pt x="998104" y="90147"/>
                  </a:lnTo>
                  <a:cubicBezTo>
                    <a:pt x="998104" y="114056"/>
                    <a:pt x="988606" y="136985"/>
                    <a:pt x="971700" y="153891"/>
                  </a:cubicBezTo>
                  <a:cubicBezTo>
                    <a:pt x="954794" y="170797"/>
                    <a:pt x="931865" y="180295"/>
                    <a:pt x="907956" y="180295"/>
                  </a:cubicBezTo>
                  <a:lnTo>
                    <a:pt x="90147" y="180295"/>
                  </a:lnTo>
                  <a:cubicBezTo>
                    <a:pt x="66239" y="180295"/>
                    <a:pt x="43309" y="170797"/>
                    <a:pt x="26404" y="153891"/>
                  </a:cubicBezTo>
                  <a:cubicBezTo>
                    <a:pt x="9498" y="136985"/>
                    <a:pt x="0" y="114056"/>
                    <a:pt x="0" y="90147"/>
                  </a:cubicBezTo>
                  <a:lnTo>
                    <a:pt x="0" y="90147"/>
                  </a:lnTo>
                  <a:cubicBezTo>
                    <a:pt x="0" y="66239"/>
                    <a:pt x="9498" y="43309"/>
                    <a:pt x="26404" y="26404"/>
                  </a:cubicBezTo>
                  <a:cubicBezTo>
                    <a:pt x="43309" y="9498"/>
                    <a:pt x="66239" y="0"/>
                    <a:pt x="90147" y="0"/>
                  </a:cubicBez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</p:spPr>
        </p:sp>
        <p:sp>
          <p:nvSpPr>
            <p:cNvPr id="13" name="TextBox 13"/>
            <p:cNvSpPr txBox="1"/>
            <p:nvPr/>
          </p:nvSpPr>
          <p:spPr>
            <a:xfrm>
              <a:off x="0" y="-38100"/>
              <a:ext cx="998104" cy="21839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321329" y="9098410"/>
            <a:ext cx="17600931" cy="975866"/>
            <a:chOff x="0" y="0"/>
            <a:chExt cx="6481916" cy="359383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6481916" cy="359383"/>
            </a:xfrm>
            <a:custGeom>
              <a:avLst/>
              <a:gdLst/>
              <a:ahLst/>
              <a:cxnLst/>
              <a:rect l="l" t="t" r="r" b="b"/>
              <a:pathLst>
                <a:path w="6481916" h="359383">
                  <a:moveTo>
                    <a:pt x="22433" y="0"/>
                  </a:moveTo>
                  <a:lnTo>
                    <a:pt x="6459484" y="0"/>
                  </a:lnTo>
                  <a:cubicBezTo>
                    <a:pt x="6471873" y="0"/>
                    <a:pt x="6481916" y="10044"/>
                    <a:pt x="6481916" y="22433"/>
                  </a:cubicBezTo>
                  <a:lnTo>
                    <a:pt x="6481916" y="336950"/>
                  </a:lnTo>
                  <a:cubicBezTo>
                    <a:pt x="6481916" y="349340"/>
                    <a:pt x="6471873" y="359383"/>
                    <a:pt x="6459484" y="359383"/>
                  </a:cubicBezTo>
                  <a:lnTo>
                    <a:pt x="22433" y="359383"/>
                  </a:lnTo>
                  <a:cubicBezTo>
                    <a:pt x="10044" y="359383"/>
                    <a:pt x="0" y="349340"/>
                    <a:pt x="0" y="336950"/>
                  </a:cubicBezTo>
                  <a:lnTo>
                    <a:pt x="0" y="22433"/>
                  </a:lnTo>
                  <a:cubicBezTo>
                    <a:pt x="0" y="10044"/>
                    <a:pt x="10044" y="0"/>
                    <a:pt x="22433" y="0"/>
                  </a:cubicBezTo>
                  <a:close/>
                </a:path>
              </a:pathLst>
            </a:custGeom>
            <a:solidFill>
              <a:srgbClr val="E28588"/>
            </a:solidFill>
          </p:spPr>
        </p:sp>
        <p:sp>
          <p:nvSpPr>
            <p:cNvPr id="16" name="TextBox 16"/>
            <p:cNvSpPr txBox="1"/>
            <p:nvPr/>
          </p:nvSpPr>
          <p:spPr>
            <a:xfrm>
              <a:off x="0" y="-38100"/>
              <a:ext cx="6481916" cy="39748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321329" y="9236579"/>
            <a:ext cx="3789675" cy="684557"/>
            <a:chOff x="0" y="0"/>
            <a:chExt cx="998104" cy="180295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998104" cy="180295"/>
            </a:xfrm>
            <a:custGeom>
              <a:avLst/>
              <a:gdLst/>
              <a:ahLst/>
              <a:cxnLst/>
              <a:rect l="l" t="t" r="r" b="b"/>
              <a:pathLst>
                <a:path w="998104" h="180295">
                  <a:moveTo>
                    <a:pt x="90147" y="0"/>
                  </a:moveTo>
                  <a:lnTo>
                    <a:pt x="907956" y="0"/>
                  </a:lnTo>
                  <a:cubicBezTo>
                    <a:pt x="931865" y="0"/>
                    <a:pt x="954794" y="9498"/>
                    <a:pt x="971700" y="26404"/>
                  </a:cubicBezTo>
                  <a:cubicBezTo>
                    <a:pt x="988606" y="43309"/>
                    <a:pt x="998104" y="66239"/>
                    <a:pt x="998104" y="90147"/>
                  </a:cubicBezTo>
                  <a:lnTo>
                    <a:pt x="998104" y="90147"/>
                  </a:lnTo>
                  <a:cubicBezTo>
                    <a:pt x="998104" y="114056"/>
                    <a:pt x="988606" y="136985"/>
                    <a:pt x="971700" y="153891"/>
                  </a:cubicBezTo>
                  <a:cubicBezTo>
                    <a:pt x="954794" y="170797"/>
                    <a:pt x="931865" y="180295"/>
                    <a:pt x="907956" y="180295"/>
                  </a:cubicBezTo>
                  <a:lnTo>
                    <a:pt x="90147" y="180295"/>
                  </a:lnTo>
                  <a:cubicBezTo>
                    <a:pt x="66239" y="180295"/>
                    <a:pt x="43309" y="170797"/>
                    <a:pt x="26404" y="153891"/>
                  </a:cubicBezTo>
                  <a:cubicBezTo>
                    <a:pt x="9498" y="136985"/>
                    <a:pt x="0" y="114056"/>
                    <a:pt x="0" y="90147"/>
                  </a:cubicBezTo>
                  <a:lnTo>
                    <a:pt x="0" y="90147"/>
                  </a:lnTo>
                  <a:cubicBezTo>
                    <a:pt x="0" y="66239"/>
                    <a:pt x="9498" y="43309"/>
                    <a:pt x="26404" y="26404"/>
                  </a:cubicBezTo>
                  <a:cubicBezTo>
                    <a:pt x="43309" y="9498"/>
                    <a:pt x="66239" y="0"/>
                    <a:pt x="90147" y="0"/>
                  </a:cubicBez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</p:spPr>
        </p:sp>
        <p:sp>
          <p:nvSpPr>
            <p:cNvPr id="19" name="TextBox 19"/>
            <p:cNvSpPr txBox="1"/>
            <p:nvPr/>
          </p:nvSpPr>
          <p:spPr>
            <a:xfrm>
              <a:off x="0" y="-38100"/>
              <a:ext cx="998104" cy="21839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20" name="Freeform 20"/>
          <p:cNvSpPr/>
          <p:nvPr/>
        </p:nvSpPr>
        <p:spPr>
          <a:xfrm>
            <a:off x="8575962" y="2209821"/>
            <a:ext cx="4387057" cy="4387057"/>
          </a:xfrm>
          <a:custGeom>
            <a:avLst/>
            <a:gdLst/>
            <a:ahLst/>
            <a:cxnLst/>
            <a:rect l="l" t="t" r="r" b="b"/>
            <a:pathLst>
              <a:path w="4387057" h="4387057">
                <a:moveTo>
                  <a:pt x="0" y="0"/>
                </a:moveTo>
                <a:lnTo>
                  <a:pt x="4387057" y="0"/>
                </a:lnTo>
                <a:lnTo>
                  <a:pt x="4387057" y="4387056"/>
                </a:lnTo>
                <a:lnTo>
                  <a:pt x="0" y="438705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72960" t="-96450" r="-135911" b="-30956"/>
            </a:stretch>
          </a:blipFill>
        </p:spPr>
      </p:sp>
      <p:grpSp>
        <p:nvGrpSpPr>
          <p:cNvPr id="21" name="Group 21"/>
          <p:cNvGrpSpPr/>
          <p:nvPr/>
        </p:nvGrpSpPr>
        <p:grpSpPr>
          <a:xfrm>
            <a:off x="510941" y="2209821"/>
            <a:ext cx="4105155" cy="5909298"/>
            <a:chOff x="0" y="0"/>
            <a:chExt cx="5473540" cy="7879065"/>
          </a:xfrm>
        </p:grpSpPr>
        <p:grpSp>
          <p:nvGrpSpPr>
            <p:cNvPr id="22" name="Group 22"/>
            <p:cNvGrpSpPr/>
            <p:nvPr/>
          </p:nvGrpSpPr>
          <p:grpSpPr>
            <a:xfrm>
              <a:off x="0" y="0"/>
              <a:ext cx="5473540" cy="7879065"/>
              <a:chOff x="0" y="0"/>
              <a:chExt cx="1863664" cy="2682711"/>
            </a:xfrm>
          </p:grpSpPr>
          <p:sp>
            <p:nvSpPr>
              <p:cNvPr id="23" name="Freeform 23"/>
              <p:cNvSpPr/>
              <p:nvPr/>
            </p:nvSpPr>
            <p:spPr>
              <a:xfrm>
                <a:off x="31750" y="31750"/>
                <a:ext cx="1800164" cy="2619211"/>
              </a:xfrm>
              <a:custGeom>
                <a:avLst/>
                <a:gdLst/>
                <a:ahLst/>
                <a:cxnLst/>
                <a:rect l="l" t="t" r="r" b="b"/>
                <a:pathLst>
                  <a:path w="1800164" h="2619211">
                    <a:moveTo>
                      <a:pt x="1707454" y="2619211"/>
                    </a:moveTo>
                    <a:lnTo>
                      <a:pt x="92710" y="2619211"/>
                    </a:lnTo>
                    <a:cubicBezTo>
                      <a:pt x="41910" y="2619211"/>
                      <a:pt x="0" y="2577301"/>
                      <a:pt x="0" y="2526501"/>
                    </a:cubicBezTo>
                    <a:lnTo>
                      <a:pt x="0" y="92710"/>
                    </a:lnTo>
                    <a:cubicBezTo>
                      <a:pt x="0" y="41910"/>
                      <a:pt x="41910" y="0"/>
                      <a:pt x="92710" y="0"/>
                    </a:cubicBezTo>
                    <a:lnTo>
                      <a:pt x="1706184" y="0"/>
                    </a:lnTo>
                    <a:cubicBezTo>
                      <a:pt x="1756984" y="0"/>
                      <a:pt x="1798894" y="41910"/>
                      <a:pt x="1798894" y="92710"/>
                    </a:cubicBezTo>
                    <a:lnTo>
                      <a:pt x="1798894" y="2525231"/>
                    </a:lnTo>
                    <a:cubicBezTo>
                      <a:pt x="1800164" y="2577301"/>
                      <a:pt x="1758254" y="2619211"/>
                      <a:pt x="1707454" y="2619211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id="24" name="Freeform 24"/>
              <p:cNvSpPr/>
              <p:nvPr/>
            </p:nvSpPr>
            <p:spPr>
              <a:xfrm>
                <a:off x="0" y="0"/>
                <a:ext cx="1863664" cy="2682711"/>
              </a:xfrm>
              <a:custGeom>
                <a:avLst/>
                <a:gdLst/>
                <a:ahLst/>
                <a:cxnLst/>
                <a:rect l="l" t="t" r="r" b="b"/>
                <a:pathLst>
                  <a:path w="1863664" h="2682711">
                    <a:moveTo>
                      <a:pt x="1739204" y="59690"/>
                    </a:moveTo>
                    <a:cubicBezTo>
                      <a:pt x="1774764" y="59690"/>
                      <a:pt x="1803974" y="88900"/>
                      <a:pt x="1803974" y="124460"/>
                    </a:cubicBezTo>
                    <a:lnTo>
                      <a:pt x="1803974" y="2558251"/>
                    </a:lnTo>
                    <a:cubicBezTo>
                      <a:pt x="1803974" y="2593811"/>
                      <a:pt x="1774764" y="2623021"/>
                      <a:pt x="1739204" y="2623021"/>
                    </a:cubicBezTo>
                    <a:lnTo>
                      <a:pt x="124460" y="2623021"/>
                    </a:lnTo>
                    <a:cubicBezTo>
                      <a:pt x="88900" y="2623021"/>
                      <a:pt x="59690" y="2593811"/>
                      <a:pt x="59690" y="2558251"/>
                    </a:cubicBezTo>
                    <a:lnTo>
                      <a:pt x="59690" y="124460"/>
                    </a:lnTo>
                    <a:cubicBezTo>
                      <a:pt x="59690" y="88900"/>
                      <a:pt x="88900" y="59690"/>
                      <a:pt x="124460" y="59690"/>
                    </a:cubicBezTo>
                    <a:lnTo>
                      <a:pt x="1739204" y="59690"/>
                    </a:lnTo>
                    <a:moveTo>
                      <a:pt x="1739204" y="0"/>
                    </a:moveTo>
                    <a:lnTo>
                      <a:pt x="124460" y="0"/>
                    </a:lnTo>
                    <a:cubicBezTo>
                      <a:pt x="55880" y="0"/>
                      <a:pt x="0" y="55880"/>
                      <a:pt x="0" y="124460"/>
                    </a:cubicBezTo>
                    <a:lnTo>
                      <a:pt x="0" y="2558251"/>
                    </a:lnTo>
                    <a:cubicBezTo>
                      <a:pt x="0" y="2626831"/>
                      <a:pt x="55880" y="2682711"/>
                      <a:pt x="124460" y="2682711"/>
                    </a:cubicBezTo>
                    <a:lnTo>
                      <a:pt x="1739204" y="2682711"/>
                    </a:lnTo>
                    <a:cubicBezTo>
                      <a:pt x="1807784" y="2682711"/>
                      <a:pt x="1863664" y="2626831"/>
                      <a:pt x="1863664" y="2558251"/>
                    </a:cubicBezTo>
                    <a:lnTo>
                      <a:pt x="1863664" y="124460"/>
                    </a:lnTo>
                    <a:cubicBezTo>
                      <a:pt x="1863664" y="55880"/>
                      <a:pt x="1807784" y="0"/>
                      <a:pt x="1739204" y="0"/>
                    </a:cubicBezTo>
                    <a:close/>
                  </a:path>
                </a:pathLst>
              </a:custGeom>
              <a:solidFill>
                <a:srgbClr val="ED8AFF"/>
              </a:solidFill>
            </p:spPr>
          </p:sp>
        </p:grpSp>
        <p:grpSp>
          <p:nvGrpSpPr>
            <p:cNvPr id="25" name="Group 25"/>
            <p:cNvGrpSpPr/>
            <p:nvPr/>
          </p:nvGrpSpPr>
          <p:grpSpPr>
            <a:xfrm>
              <a:off x="975144" y="2207323"/>
              <a:ext cx="3509389" cy="3509389"/>
              <a:chOff x="0" y="0"/>
              <a:chExt cx="812800" cy="812800"/>
            </a:xfrm>
          </p:grpSpPr>
          <p:sp>
            <p:nvSpPr>
              <p:cNvPr id="26" name="Freeform 26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142875" cap="sq">
                <a:solidFill>
                  <a:srgbClr val="ED8AFF"/>
                </a:solidFill>
                <a:prstDash val="solid"/>
                <a:miter/>
              </a:ln>
            </p:spPr>
          </p:sp>
          <p:sp>
            <p:nvSpPr>
              <p:cNvPr id="27" name="TextBox 27"/>
              <p:cNvSpPr txBox="1"/>
              <p:nvPr/>
            </p:nvSpPr>
            <p:spPr>
              <a:xfrm>
                <a:off x="76200" y="57150"/>
                <a:ext cx="660400" cy="679450"/>
              </a:xfrm>
              <a:prstGeom prst="rect">
                <a:avLst/>
              </a:prstGeom>
            </p:spPr>
            <p:txBody>
              <a:bodyPr lIns="25314" tIns="25314" rIns="25314" bIns="25314" rtlCol="0" anchor="ctr"/>
              <a:lstStyle/>
              <a:p>
                <a:pPr algn="ctr">
                  <a:lnSpc>
                    <a:spcPts val="1228"/>
                  </a:lnSpc>
                </a:pPr>
                <a:endParaRPr/>
              </a:p>
            </p:txBody>
          </p:sp>
        </p:grpSp>
        <p:sp>
          <p:nvSpPr>
            <p:cNvPr id="28" name="TextBox 28"/>
            <p:cNvSpPr txBox="1"/>
            <p:nvPr/>
          </p:nvSpPr>
          <p:spPr>
            <a:xfrm>
              <a:off x="487180" y="750244"/>
              <a:ext cx="4590959" cy="51608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3261"/>
                </a:lnSpc>
                <a:spcBef>
                  <a:spcPct val="0"/>
                </a:spcBef>
              </a:pPr>
              <a:r>
                <a:rPr lang="en-US" sz="2329">
                  <a:solidFill>
                    <a:srgbClr val="ED8AFF"/>
                  </a:solidFill>
                  <a:latin typeface="Bobby Jones"/>
                  <a:ea typeface="Bobby Jones"/>
                  <a:cs typeface="Bobby Jones"/>
                  <a:sym typeface="Bobby Jones"/>
                </a:rPr>
                <a:t>atelier 2 </a:t>
              </a:r>
            </a:p>
          </p:txBody>
        </p:sp>
        <p:sp>
          <p:nvSpPr>
            <p:cNvPr id="29" name="TextBox 29"/>
            <p:cNvSpPr txBox="1"/>
            <p:nvPr/>
          </p:nvSpPr>
          <p:spPr>
            <a:xfrm>
              <a:off x="444380" y="1333001"/>
              <a:ext cx="4676559" cy="79736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156"/>
                </a:lnSpc>
              </a:pPr>
              <a:r>
                <a:rPr lang="en-US" sz="2537">
                  <a:solidFill>
                    <a:srgbClr val="ED8AFF"/>
                  </a:solidFill>
                  <a:latin typeface="Bobby Jones"/>
                  <a:ea typeface="Bobby Jones"/>
                  <a:cs typeface="Bobby Jones"/>
                  <a:sym typeface="Bobby Jones"/>
                </a:rPr>
                <a:t>Comprendre ma maladie, mon traitement</a:t>
              </a:r>
            </a:p>
          </p:txBody>
        </p:sp>
        <p:sp>
          <p:nvSpPr>
            <p:cNvPr id="30" name="TextBox 30"/>
            <p:cNvSpPr txBox="1"/>
            <p:nvPr/>
          </p:nvSpPr>
          <p:spPr>
            <a:xfrm>
              <a:off x="676357" y="6281407"/>
              <a:ext cx="4212606" cy="64866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just">
                <a:lnSpc>
                  <a:spcPts val="1037"/>
                </a:lnSpc>
              </a:pPr>
              <a:r>
                <a:rPr lang="en-US" sz="757" b="1">
                  <a:solidFill>
                    <a:srgbClr val="000000"/>
                  </a:solidFill>
                  <a:latin typeface="Poppins Bold"/>
                  <a:ea typeface="Poppins Bold"/>
                  <a:cs typeface="Poppins Bold"/>
                  <a:sym typeface="Poppins Bold"/>
                </a:rPr>
                <a:t>Animateurs  possibles</a:t>
              </a:r>
            </a:p>
            <a:p>
              <a:pPr marL="150892" lvl="1" indent="-75446" algn="just">
                <a:lnSpc>
                  <a:spcPts val="957"/>
                </a:lnSpc>
                <a:buFont typeface="Arial"/>
                <a:buChar char="•"/>
              </a:pPr>
              <a:r>
                <a:rPr lang="en-US" sz="698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rPr>
                <a:t>Infirmier</a:t>
              </a:r>
            </a:p>
            <a:p>
              <a:pPr marL="150892" lvl="1" indent="-75446" algn="just">
                <a:lnSpc>
                  <a:spcPts val="957"/>
                </a:lnSpc>
                <a:buFont typeface="Arial"/>
                <a:buChar char="•"/>
              </a:pPr>
              <a:r>
                <a:rPr lang="en-US" sz="698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rPr>
                <a:t>Médecin</a:t>
              </a:r>
            </a:p>
            <a:p>
              <a:pPr marL="150892" lvl="1" indent="-75446" algn="just">
                <a:lnSpc>
                  <a:spcPts val="957"/>
                </a:lnSpc>
                <a:buFont typeface="Arial"/>
                <a:buChar char="•"/>
              </a:pPr>
              <a:r>
                <a:rPr lang="en-US" sz="698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rPr>
                <a:t>Pharmacien</a:t>
              </a:r>
            </a:p>
          </p:txBody>
        </p:sp>
        <p:sp>
          <p:nvSpPr>
            <p:cNvPr id="31" name="Freeform 31"/>
            <p:cNvSpPr/>
            <p:nvPr/>
          </p:nvSpPr>
          <p:spPr>
            <a:xfrm>
              <a:off x="3748753" y="6435791"/>
              <a:ext cx="333092" cy="363539"/>
            </a:xfrm>
            <a:custGeom>
              <a:avLst/>
              <a:gdLst/>
              <a:ahLst/>
              <a:cxnLst/>
              <a:rect l="l" t="t" r="r" b="b"/>
              <a:pathLst>
                <a:path w="333092" h="363539">
                  <a:moveTo>
                    <a:pt x="0" y="0"/>
                  </a:moveTo>
                  <a:lnTo>
                    <a:pt x="333093" y="0"/>
                  </a:lnTo>
                  <a:lnTo>
                    <a:pt x="333093" y="363539"/>
                  </a:lnTo>
                  <a:lnTo>
                    <a:pt x="0" y="36353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=""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2" name="TextBox 32"/>
            <p:cNvSpPr txBox="1"/>
            <p:nvPr/>
          </p:nvSpPr>
          <p:spPr>
            <a:xfrm>
              <a:off x="4180281" y="6514821"/>
              <a:ext cx="708682" cy="17690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just">
                <a:lnSpc>
                  <a:spcPts val="1037"/>
                </a:lnSpc>
              </a:pPr>
              <a:r>
                <a:rPr lang="en-US" sz="757" b="1">
                  <a:solidFill>
                    <a:srgbClr val="ED8AFF"/>
                  </a:solidFill>
                  <a:latin typeface="Poppins Bold"/>
                  <a:ea typeface="Poppins Bold"/>
                  <a:cs typeface="Poppins Bold"/>
                  <a:sym typeface="Poppins Bold"/>
                </a:rPr>
                <a:t>1h00</a:t>
              </a:r>
            </a:p>
          </p:txBody>
        </p:sp>
        <p:sp>
          <p:nvSpPr>
            <p:cNvPr id="33" name="Freeform 33"/>
            <p:cNvSpPr/>
            <p:nvPr/>
          </p:nvSpPr>
          <p:spPr>
            <a:xfrm>
              <a:off x="1621007" y="3078109"/>
              <a:ext cx="2217664" cy="1722847"/>
            </a:xfrm>
            <a:custGeom>
              <a:avLst/>
              <a:gdLst/>
              <a:ahLst/>
              <a:cxnLst/>
              <a:rect l="l" t="t" r="r" b="b"/>
              <a:pathLst>
                <a:path w="2217664" h="1722847">
                  <a:moveTo>
                    <a:pt x="0" y="0"/>
                  </a:moveTo>
                  <a:lnTo>
                    <a:pt x="2217663" y="0"/>
                  </a:lnTo>
                  <a:lnTo>
                    <a:pt x="2217663" y="1722847"/>
                  </a:lnTo>
                  <a:lnTo>
                    <a:pt x="0" y="172284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=""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34" name="Freeform 34"/>
          <p:cNvSpPr/>
          <p:nvPr/>
        </p:nvSpPr>
        <p:spPr>
          <a:xfrm>
            <a:off x="13794625" y="3449094"/>
            <a:ext cx="3290032" cy="4670025"/>
          </a:xfrm>
          <a:custGeom>
            <a:avLst/>
            <a:gdLst/>
            <a:ahLst/>
            <a:cxnLst/>
            <a:rect l="l" t="t" r="r" b="b"/>
            <a:pathLst>
              <a:path w="3290032" h="4670025">
                <a:moveTo>
                  <a:pt x="0" y="0"/>
                </a:moveTo>
                <a:lnTo>
                  <a:pt x="3290032" y="0"/>
                </a:lnTo>
                <a:lnTo>
                  <a:pt x="3290032" y="4670025"/>
                </a:lnTo>
                <a:lnTo>
                  <a:pt x="0" y="4670025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35" name="Freeform 35"/>
          <p:cNvSpPr/>
          <p:nvPr/>
        </p:nvSpPr>
        <p:spPr>
          <a:xfrm>
            <a:off x="12343112" y="1678733"/>
            <a:ext cx="1239814" cy="1239814"/>
          </a:xfrm>
          <a:custGeom>
            <a:avLst/>
            <a:gdLst/>
            <a:ahLst/>
            <a:cxnLst/>
            <a:rect l="l" t="t" r="r" b="b"/>
            <a:pathLst>
              <a:path w="1239814" h="1239814">
                <a:moveTo>
                  <a:pt x="0" y="0"/>
                </a:moveTo>
                <a:lnTo>
                  <a:pt x="1239814" y="0"/>
                </a:lnTo>
                <a:lnTo>
                  <a:pt x="1239814" y="1239814"/>
                </a:lnTo>
                <a:lnTo>
                  <a:pt x="0" y="1239814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=""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36" name="TextBox 36"/>
          <p:cNvSpPr txBox="1"/>
          <p:nvPr/>
        </p:nvSpPr>
        <p:spPr>
          <a:xfrm>
            <a:off x="758508" y="1310946"/>
            <a:ext cx="3048211" cy="4641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17"/>
              </a:lnSpc>
            </a:pPr>
            <a:r>
              <a:rPr lang="en-US" sz="2726" spc="215">
                <a:solidFill>
                  <a:srgbClr val="E4E4E4"/>
                </a:solidFill>
                <a:latin typeface="Montserrat"/>
                <a:ea typeface="Montserrat"/>
                <a:cs typeface="Montserrat"/>
                <a:sym typeface="Montserrat"/>
              </a:rPr>
              <a:t>ATELIERS</a:t>
            </a:r>
          </a:p>
        </p:txBody>
      </p:sp>
      <p:sp>
        <p:nvSpPr>
          <p:cNvPr id="37" name="TextBox 37"/>
          <p:cNvSpPr txBox="1"/>
          <p:nvPr/>
        </p:nvSpPr>
        <p:spPr>
          <a:xfrm>
            <a:off x="801938" y="363187"/>
            <a:ext cx="2828458" cy="4641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17"/>
              </a:lnSpc>
            </a:pPr>
            <a:r>
              <a:rPr lang="en-US" sz="2726" spc="215">
                <a:solidFill>
                  <a:srgbClr val="231F20"/>
                </a:solidFill>
                <a:latin typeface="Montserrat"/>
                <a:ea typeface="Montserrat"/>
                <a:cs typeface="Montserrat"/>
                <a:sym typeface="Montserrat"/>
              </a:rPr>
              <a:t>MALLETTE</a:t>
            </a:r>
          </a:p>
        </p:txBody>
      </p:sp>
      <p:sp>
        <p:nvSpPr>
          <p:cNvPr id="38" name="TextBox 38"/>
          <p:cNvSpPr txBox="1"/>
          <p:nvPr/>
        </p:nvSpPr>
        <p:spPr>
          <a:xfrm>
            <a:off x="758508" y="9313889"/>
            <a:ext cx="3048211" cy="4641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17"/>
              </a:lnSpc>
            </a:pPr>
            <a:r>
              <a:rPr lang="en-US" sz="2726" spc="215">
                <a:solidFill>
                  <a:srgbClr val="231F20"/>
                </a:solidFill>
                <a:latin typeface="Montserrat"/>
                <a:ea typeface="Montserrat"/>
                <a:cs typeface="Montserrat"/>
                <a:sym typeface="Montserrat"/>
              </a:rPr>
              <a:t>RESSOURCES</a:t>
            </a:r>
          </a:p>
        </p:txBody>
      </p:sp>
      <p:sp>
        <p:nvSpPr>
          <p:cNvPr id="39" name="TextBox 39"/>
          <p:cNvSpPr txBox="1"/>
          <p:nvPr/>
        </p:nvSpPr>
        <p:spPr>
          <a:xfrm>
            <a:off x="4850886" y="3016377"/>
            <a:ext cx="3221396" cy="42732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41"/>
              </a:lnSpc>
            </a:pPr>
            <a:r>
              <a:rPr lang="en-US" sz="2199" b="1" i="1">
                <a:solidFill>
                  <a:srgbClr val="000000"/>
                </a:solidFill>
                <a:latin typeface="Montserrat Bold Italics"/>
                <a:ea typeface="Montserrat Bold Italics"/>
                <a:cs typeface="Montserrat Bold Italics"/>
                <a:sym typeface="Montserrat Bold Italics"/>
              </a:rPr>
              <a:t>Aborder la physiopathologie de la maladie et les modes d’action des traitements.</a:t>
            </a:r>
          </a:p>
          <a:p>
            <a:pPr algn="ctr">
              <a:lnSpc>
                <a:spcPts val="2441"/>
              </a:lnSpc>
            </a:pPr>
            <a:endParaRPr lang="en-US" sz="2199" b="1" i="1">
              <a:solidFill>
                <a:srgbClr val="000000"/>
              </a:solidFill>
              <a:latin typeface="Montserrat Bold Italics"/>
              <a:ea typeface="Montserrat Bold Italics"/>
              <a:cs typeface="Montserrat Bold Italics"/>
              <a:sym typeface="Montserrat Bold Italics"/>
            </a:endParaRPr>
          </a:p>
          <a:p>
            <a:pPr marL="474979" lvl="1" indent="-237490" algn="l">
              <a:lnSpc>
                <a:spcPts val="2441"/>
              </a:lnSpc>
              <a:buFont typeface="Arial"/>
              <a:buChar char="•"/>
            </a:pPr>
            <a:r>
              <a:rPr lang="en-US" sz="2199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Vidéo</a:t>
            </a:r>
          </a:p>
          <a:p>
            <a:pPr marL="474979" lvl="1" indent="-237490" algn="l">
              <a:lnSpc>
                <a:spcPts val="2441"/>
              </a:lnSpc>
              <a:buFont typeface="Arial"/>
              <a:buChar char="•"/>
            </a:pPr>
            <a:r>
              <a:rPr lang="en-US" sz="2199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Cartes traitement</a:t>
            </a:r>
          </a:p>
          <a:p>
            <a:pPr marL="474979" lvl="1" indent="-237490" algn="l">
              <a:lnSpc>
                <a:spcPts val="2441"/>
              </a:lnSpc>
              <a:buFont typeface="Arial"/>
              <a:buChar char="•"/>
            </a:pPr>
            <a:r>
              <a:rPr lang="en-US" sz="2199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Frise chronologique</a:t>
            </a:r>
          </a:p>
          <a:p>
            <a:pPr marL="474979" lvl="1" indent="-237490" algn="l">
              <a:lnSpc>
                <a:spcPts val="2441"/>
              </a:lnSpc>
              <a:buFont typeface="Arial"/>
              <a:buChar char="•"/>
            </a:pPr>
            <a:r>
              <a:rPr lang="en-US" sz="2199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Fiches synthétiques des traitements</a:t>
            </a:r>
          </a:p>
          <a:p>
            <a:pPr algn="l">
              <a:lnSpc>
                <a:spcPts val="2441"/>
              </a:lnSpc>
            </a:pPr>
            <a:endParaRPr lang="en-US" sz="2199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0" name="Freeform 23"/>
          <p:cNvSpPr/>
          <p:nvPr/>
        </p:nvSpPr>
        <p:spPr>
          <a:xfrm>
            <a:off x="14284704" y="9472612"/>
            <a:ext cx="3194623" cy="701829"/>
          </a:xfrm>
          <a:custGeom>
            <a:avLst/>
            <a:gdLst/>
            <a:ahLst/>
            <a:cxnLst/>
            <a:rect l="l" t="t" r="r" b="b"/>
            <a:pathLst>
              <a:path w="4157483" h="956221">
                <a:moveTo>
                  <a:pt x="0" y="0"/>
                </a:moveTo>
                <a:lnTo>
                  <a:pt x="4157483" y="0"/>
                </a:lnTo>
                <a:lnTo>
                  <a:pt x="4157483" y="956221"/>
                </a:lnTo>
                <a:lnTo>
                  <a:pt x="0" y="956221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</p:sp>
      <p:sp>
        <p:nvSpPr>
          <p:cNvPr id="41" name="ZoneTexte 40"/>
          <p:cNvSpPr txBox="1"/>
          <p:nvPr/>
        </p:nvSpPr>
        <p:spPr>
          <a:xfrm>
            <a:off x="228600" y="9759650"/>
            <a:ext cx="66612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CNRC - 02.10.2025</a:t>
            </a:r>
            <a:endParaRPr lang="fr-FR" dirty="0"/>
          </a:p>
        </p:txBody>
      </p:sp>
      <p:sp>
        <p:nvSpPr>
          <p:cNvPr id="42" name="AutoShape 14"/>
          <p:cNvSpPr/>
          <p:nvPr/>
        </p:nvSpPr>
        <p:spPr>
          <a:xfrm>
            <a:off x="2211704" y="9944316"/>
            <a:ext cx="11885295" cy="2191"/>
          </a:xfrm>
          <a:prstGeom prst="line">
            <a:avLst/>
          </a:prstGeom>
          <a:ln w="2857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321329" y="212724"/>
            <a:ext cx="17600931" cy="5129460"/>
            <a:chOff x="0" y="0"/>
            <a:chExt cx="6481916" cy="188903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481916" cy="1889033"/>
            </a:xfrm>
            <a:custGeom>
              <a:avLst/>
              <a:gdLst/>
              <a:ahLst/>
              <a:cxnLst/>
              <a:rect l="l" t="t" r="r" b="b"/>
              <a:pathLst>
                <a:path w="6481916" h="1889033">
                  <a:moveTo>
                    <a:pt x="22433" y="0"/>
                  </a:moveTo>
                  <a:lnTo>
                    <a:pt x="6459484" y="0"/>
                  </a:lnTo>
                  <a:cubicBezTo>
                    <a:pt x="6471873" y="0"/>
                    <a:pt x="6481916" y="10044"/>
                    <a:pt x="6481916" y="22433"/>
                  </a:cubicBezTo>
                  <a:lnTo>
                    <a:pt x="6481916" y="1866600"/>
                  </a:lnTo>
                  <a:cubicBezTo>
                    <a:pt x="6481916" y="1878989"/>
                    <a:pt x="6471873" y="1889033"/>
                    <a:pt x="6459484" y="1889033"/>
                  </a:cubicBezTo>
                  <a:lnTo>
                    <a:pt x="22433" y="1889033"/>
                  </a:lnTo>
                  <a:cubicBezTo>
                    <a:pt x="10044" y="1889033"/>
                    <a:pt x="0" y="1878989"/>
                    <a:pt x="0" y="1866600"/>
                  </a:cubicBezTo>
                  <a:lnTo>
                    <a:pt x="0" y="22433"/>
                  </a:lnTo>
                  <a:cubicBezTo>
                    <a:pt x="0" y="10044"/>
                    <a:pt x="10044" y="0"/>
                    <a:pt x="22433" y="0"/>
                  </a:cubicBezTo>
                  <a:close/>
                </a:path>
              </a:pathLst>
            </a:custGeom>
            <a:solidFill>
              <a:srgbClr val="E4E4E4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6481916" cy="19271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321329" y="1056159"/>
            <a:ext cx="17600931" cy="8626852"/>
            <a:chOff x="0" y="0"/>
            <a:chExt cx="6481916" cy="3177021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6481916" cy="3177021"/>
            </a:xfrm>
            <a:custGeom>
              <a:avLst/>
              <a:gdLst/>
              <a:ahLst/>
              <a:cxnLst/>
              <a:rect l="l" t="t" r="r" b="b"/>
              <a:pathLst>
                <a:path w="6481916" h="3177021">
                  <a:moveTo>
                    <a:pt x="22433" y="0"/>
                  </a:moveTo>
                  <a:lnTo>
                    <a:pt x="6459484" y="0"/>
                  </a:lnTo>
                  <a:cubicBezTo>
                    <a:pt x="6471873" y="0"/>
                    <a:pt x="6481916" y="10044"/>
                    <a:pt x="6481916" y="22433"/>
                  </a:cubicBezTo>
                  <a:lnTo>
                    <a:pt x="6481916" y="3154589"/>
                  </a:lnTo>
                  <a:cubicBezTo>
                    <a:pt x="6481916" y="3166978"/>
                    <a:pt x="6471873" y="3177021"/>
                    <a:pt x="6459484" y="3177021"/>
                  </a:cubicBezTo>
                  <a:lnTo>
                    <a:pt x="22433" y="3177021"/>
                  </a:lnTo>
                  <a:cubicBezTo>
                    <a:pt x="10044" y="3177021"/>
                    <a:pt x="0" y="3166978"/>
                    <a:pt x="0" y="3154589"/>
                  </a:cubicBezTo>
                  <a:lnTo>
                    <a:pt x="0" y="22433"/>
                  </a:lnTo>
                  <a:cubicBezTo>
                    <a:pt x="0" y="10044"/>
                    <a:pt x="10044" y="0"/>
                    <a:pt x="22433" y="0"/>
                  </a:cubicBezTo>
                  <a:close/>
                </a:path>
              </a:pathLst>
            </a:custGeom>
            <a:solidFill>
              <a:srgbClr val="E7C3D2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38100"/>
              <a:ext cx="6481916" cy="321512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321329" y="1233637"/>
            <a:ext cx="3789675" cy="684557"/>
            <a:chOff x="0" y="0"/>
            <a:chExt cx="998104" cy="18029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998104" cy="180295"/>
            </a:xfrm>
            <a:custGeom>
              <a:avLst/>
              <a:gdLst/>
              <a:ahLst/>
              <a:cxnLst/>
              <a:rect l="l" t="t" r="r" b="b"/>
              <a:pathLst>
                <a:path w="998104" h="180295">
                  <a:moveTo>
                    <a:pt x="90147" y="0"/>
                  </a:moveTo>
                  <a:lnTo>
                    <a:pt x="907956" y="0"/>
                  </a:lnTo>
                  <a:cubicBezTo>
                    <a:pt x="931865" y="0"/>
                    <a:pt x="954794" y="9498"/>
                    <a:pt x="971700" y="26404"/>
                  </a:cubicBezTo>
                  <a:cubicBezTo>
                    <a:pt x="988606" y="43309"/>
                    <a:pt x="998104" y="66239"/>
                    <a:pt x="998104" y="90147"/>
                  </a:cubicBezTo>
                  <a:lnTo>
                    <a:pt x="998104" y="90147"/>
                  </a:lnTo>
                  <a:cubicBezTo>
                    <a:pt x="998104" y="114056"/>
                    <a:pt x="988606" y="136985"/>
                    <a:pt x="971700" y="153891"/>
                  </a:cubicBezTo>
                  <a:cubicBezTo>
                    <a:pt x="954794" y="170797"/>
                    <a:pt x="931865" y="180295"/>
                    <a:pt x="907956" y="180295"/>
                  </a:cubicBezTo>
                  <a:lnTo>
                    <a:pt x="90147" y="180295"/>
                  </a:lnTo>
                  <a:cubicBezTo>
                    <a:pt x="66239" y="180295"/>
                    <a:pt x="43309" y="170797"/>
                    <a:pt x="26404" y="153891"/>
                  </a:cubicBezTo>
                  <a:cubicBezTo>
                    <a:pt x="9498" y="136985"/>
                    <a:pt x="0" y="114056"/>
                    <a:pt x="0" y="90147"/>
                  </a:cubicBezTo>
                  <a:lnTo>
                    <a:pt x="0" y="90147"/>
                  </a:lnTo>
                  <a:cubicBezTo>
                    <a:pt x="0" y="66239"/>
                    <a:pt x="9498" y="43309"/>
                    <a:pt x="26404" y="26404"/>
                  </a:cubicBezTo>
                  <a:cubicBezTo>
                    <a:pt x="43309" y="9498"/>
                    <a:pt x="66239" y="0"/>
                    <a:pt x="90147" y="0"/>
                  </a:cubicBezTo>
                  <a:close/>
                </a:path>
              </a:pathLst>
            </a:custGeom>
            <a:solidFill>
              <a:srgbClr val="2D7C82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0" y="-38100"/>
              <a:ext cx="998104" cy="21839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321329" y="285877"/>
            <a:ext cx="3789675" cy="684557"/>
            <a:chOff x="0" y="0"/>
            <a:chExt cx="998104" cy="180295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998104" cy="180295"/>
            </a:xfrm>
            <a:custGeom>
              <a:avLst/>
              <a:gdLst/>
              <a:ahLst/>
              <a:cxnLst/>
              <a:rect l="l" t="t" r="r" b="b"/>
              <a:pathLst>
                <a:path w="998104" h="180295">
                  <a:moveTo>
                    <a:pt x="90147" y="0"/>
                  </a:moveTo>
                  <a:lnTo>
                    <a:pt x="907956" y="0"/>
                  </a:lnTo>
                  <a:cubicBezTo>
                    <a:pt x="931865" y="0"/>
                    <a:pt x="954794" y="9498"/>
                    <a:pt x="971700" y="26404"/>
                  </a:cubicBezTo>
                  <a:cubicBezTo>
                    <a:pt x="988606" y="43309"/>
                    <a:pt x="998104" y="66239"/>
                    <a:pt x="998104" y="90147"/>
                  </a:cubicBezTo>
                  <a:lnTo>
                    <a:pt x="998104" y="90147"/>
                  </a:lnTo>
                  <a:cubicBezTo>
                    <a:pt x="998104" y="114056"/>
                    <a:pt x="988606" y="136985"/>
                    <a:pt x="971700" y="153891"/>
                  </a:cubicBezTo>
                  <a:cubicBezTo>
                    <a:pt x="954794" y="170797"/>
                    <a:pt x="931865" y="180295"/>
                    <a:pt x="907956" y="180295"/>
                  </a:cubicBezTo>
                  <a:lnTo>
                    <a:pt x="90147" y="180295"/>
                  </a:lnTo>
                  <a:cubicBezTo>
                    <a:pt x="66239" y="180295"/>
                    <a:pt x="43309" y="170797"/>
                    <a:pt x="26404" y="153891"/>
                  </a:cubicBezTo>
                  <a:cubicBezTo>
                    <a:pt x="9498" y="136985"/>
                    <a:pt x="0" y="114056"/>
                    <a:pt x="0" y="90147"/>
                  </a:cubicBezTo>
                  <a:lnTo>
                    <a:pt x="0" y="90147"/>
                  </a:lnTo>
                  <a:cubicBezTo>
                    <a:pt x="0" y="66239"/>
                    <a:pt x="9498" y="43309"/>
                    <a:pt x="26404" y="26404"/>
                  </a:cubicBezTo>
                  <a:cubicBezTo>
                    <a:pt x="43309" y="9498"/>
                    <a:pt x="66239" y="0"/>
                    <a:pt x="90147" y="0"/>
                  </a:cubicBez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</p:spPr>
        </p:sp>
        <p:sp>
          <p:nvSpPr>
            <p:cNvPr id="13" name="TextBox 13"/>
            <p:cNvSpPr txBox="1"/>
            <p:nvPr/>
          </p:nvSpPr>
          <p:spPr>
            <a:xfrm>
              <a:off x="0" y="-38100"/>
              <a:ext cx="998104" cy="21839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321329" y="9098410"/>
            <a:ext cx="17600931" cy="975866"/>
            <a:chOff x="0" y="0"/>
            <a:chExt cx="6481916" cy="359383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6481916" cy="359383"/>
            </a:xfrm>
            <a:custGeom>
              <a:avLst/>
              <a:gdLst/>
              <a:ahLst/>
              <a:cxnLst/>
              <a:rect l="l" t="t" r="r" b="b"/>
              <a:pathLst>
                <a:path w="6481916" h="359383">
                  <a:moveTo>
                    <a:pt x="22433" y="0"/>
                  </a:moveTo>
                  <a:lnTo>
                    <a:pt x="6459484" y="0"/>
                  </a:lnTo>
                  <a:cubicBezTo>
                    <a:pt x="6471873" y="0"/>
                    <a:pt x="6481916" y="10044"/>
                    <a:pt x="6481916" y="22433"/>
                  </a:cubicBezTo>
                  <a:lnTo>
                    <a:pt x="6481916" y="336950"/>
                  </a:lnTo>
                  <a:cubicBezTo>
                    <a:pt x="6481916" y="349340"/>
                    <a:pt x="6471873" y="359383"/>
                    <a:pt x="6459484" y="359383"/>
                  </a:cubicBezTo>
                  <a:lnTo>
                    <a:pt x="22433" y="359383"/>
                  </a:lnTo>
                  <a:cubicBezTo>
                    <a:pt x="10044" y="359383"/>
                    <a:pt x="0" y="349340"/>
                    <a:pt x="0" y="336950"/>
                  </a:cubicBezTo>
                  <a:lnTo>
                    <a:pt x="0" y="22433"/>
                  </a:lnTo>
                  <a:cubicBezTo>
                    <a:pt x="0" y="10044"/>
                    <a:pt x="10044" y="0"/>
                    <a:pt x="22433" y="0"/>
                  </a:cubicBezTo>
                  <a:close/>
                </a:path>
              </a:pathLst>
            </a:custGeom>
            <a:solidFill>
              <a:srgbClr val="E28588"/>
            </a:solidFill>
          </p:spPr>
        </p:sp>
        <p:sp>
          <p:nvSpPr>
            <p:cNvPr id="16" name="TextBox 16"/>
            <p:cNvSpPr txBox="1"/>
            <p:nvPr/>
          </p:nvSpPr>
          <p:spPr>
            <a:xfrm>
              <a:off x="0" y="-38100"/>
              <a:ext cx="6481916" cy="39748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321329" y="9236579"/>
            <a:ext cx="3789675" cy="684557"/>
            <a:chOff x="0" y="0"/>
            <a:chExt cx="998104" cy="180295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998104" cy="180295"/>
            </a:xfrm>
            <a:custGeom>
              <a:avLst/>
              <a:gdLst/>
              <a:ahLst/>
              <a:cxnLst/>
              <a:rect l="l" t="t" r="r" b="b"/>
              <a:pathLst>
                <a:path w="998104" h="180295">
                  <a:moveTo>
                    <a:pt x="90147" y="0"/>
                  </a:moveTo>
                  <a:lnTo>
                    <a:pt x="907956" y="0"/>
                  </a:lnTo>
                  <a:cubicBezTo>
                    <a:pt x="931865" y="0"/>
                    <a:pt x="954794" y="9498"/>
                    <a:pt x="971700" y="26404"/>
                  </a:cubicBezTo>
                  <a:cubicBezTo>
                    <a:pt x="988606" y="43309"/>
                    <a:pt x="998104" y="66239"/>
                    <a:pt x="998104" y="90147"/>
                  </a:cubicBezTo>
                  <a:lnTo>
                    <a:pt x="998104" y="90147"/>
                  </a:lnTo>
                  <a:cubicBezTo>
                    <a:pt x="998104" y="114056"/>
                    <a:pt x="988606" y="136985"/>
                    <a:pt x="971700" y="153891"/>
                  </a:cubicBezTo>
                  <a:cubicBezTo>
                    <a:pt x="954794" y="170797"/>
                    <a:pt x="931865" y="180295"/>
                    <a:pt x="907956" y="180295"/>
                  </a:cubicBezTo>
                  <a:lnTo>
                    <a:pt x="90147" y="180295"/>
                  </a:lnTo>
                  <a:cubicBezTo>
                    <a:pt x="66239" y="180295"/>
                    <a:pt x="43309" y="170797"/>
                    <a:pt x="26404" y="153891"/>
                  </a:cubicBezTo>
                  <a:cubicBezTo>
                    <a:pt x="9498" y="136985"/>
                    <a:pt x="0" y="114056"/>
                    <a:pt x="0" y="90147"/>
                  </a:cubicBezTo>
                  <a:lnTo>
                    <a:pt x="0" y="90147"/>
                  </a:lnTo>
                  <a:cubicBezTo>
                    <a:pt x="0" y="66239"/>
                    <a:pt x="9498" y="43309"/>
                    <a:pt x="26404" y="26404"/>
                  </a:cubicBezTo>
                  <a:cubicBezTo>
                    <a:pt x="43309" y="9498"/>
                    <a:pt x="66239" y="0"/>
                    <a:pt x="90147" y="0"/>
                  </a:cubicBez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</p:spPr>
        </p:sp>
        <p:sp>
          <p:nvSpPr>
            <p:cNvPr id="19" name="TextBox 19"/>
            <p:cNvSpPr txBox="1"/>
            <p:nvPr/>
          </p:nvSpPr>
          <p:spPr>
            <a:xfrm>
              <a:off x="0" y="-38100"/>
              <a:ext cx="998104" cy="21839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20" name="Freeform 20"/>
          <p:cNvSpPr/>
          <p:nvPr/>
        </p:nvSpPr>
        <p:spPr>
          <a:xfrm>
            <a:off x="8863791" y="2327769"/>
            <a:ext cx="5376808" cy="3892077"/>
          </a:xfrm>
          <a:custGeom>
            <a:avLst/>
            <a:gdLst/>
            <a:ahLst/>
            <a:cxnLst/>
            <a:rect l="l" t="t" r="r" b="b"/>
            <a:pathLst>
              <a:path w="5376808" h="3892077">
                <a:moveTo>
                  <a:pt x="0" y="0"/>
                </a:moveTo>
                <a:lnTo>
                  <a:pt x="5376809" y="0"/>
                </a:lnTo>
                <a:lnTo>
                  <a:pt x="5376809" y="3892077"/>
                </a:lnTo>
                <a:lnTo>
                  <a:pt x="0" y="389207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33361" t="-60772" r="-8887" b="-85622"/>
            </a:stretch>
          </a:blipFill>
        </p:spPr>
      </p:sp>
      <p:grpSp>
        <p:nvGrpSpPr>
          <p:cNvPr id="21" name="Group 21"/>
          <p:cNvGrpSpPr/>
          <p:nvPr/>
        </p:nvGrpSpPr>
        <p:grpSpPr>
          <a:xfrm>
            <a:off x="541525" y="2327769"/>
            <a:ext cx="4042676" cy="5819361"/>
            <a:chOff x="0" y="0"/>
            <a:chExt cx="5390235" cy="7759148"/>
          </a:xfrm>
        </p:grpSpPr>
        <p:grpSp>
          <p:nvGrpSpPr>
            <p:cNvPr id="22" name="Group 22"/>
            <p:cNvGrpSpPr/>
            <p:nvPr/>
          </p:nvGrpSpPr>
          <p:grpSpPr>
            <a:xfrm>
              <a:off x="0" y="0"/>
              <a:ext cx="5390235" cy="7759148"/>
              <a:chOff x="0" y="0"/>
              <a:chExt cx="1863664" cy="2682711"/>
            </a:xfrm>
          </p:grpSpPr>
          <p:sp>
            <p:nvSpPr>
              <p:cNvPr id="23" name="Freeform 23"/>
              <p:cNvSpPr/>
              <p:nvPr/>
            </p:nvSpPr>
            <p:spPr>
              <a:xfrm>
                <a:off x="31750" y="31750"/>
                <a:ext cx="1800164" cy="2619211"/>
              </a:xfrm>
              <a:custGeom>
                <a:avLst/>
                <a:gdLst/>
                <a:ahLst/>
                <a:cxnLst/>
                <a:rect l="l" t="t" r="r" b="b"/>
                <a:pathLst>
                  <a:path w="1800164" h="2619211">
                    <a:moveTo>
                      <a:pt x="1707454" y="2619211"/>
                    </a:moveTo>
                    <a:lnTo>
                      <a:pt x="92710" y="2619211"/>
                    </a:lnTo>
                    <a:cubicBezTo>
                      <a:pt x="41910" y="2619211"/>
                      <a:pt x="0" y="2577301"/>
                      <a:pt x="0" y="2526501"/>
                    </a:cubicBezTo>
                    <a:lnTo>
                      <a:pt x="0" y="92710"/>
                    </a:lnTo>
                    <a:cubicBezTo>
                      <a:pt x="0" y="41910"/>
                      <a:pt x="41910" y="0"/>
                      <a:pt x="92710" y="0"/>
                    </a:cubicBezTo>
                    <a:lnTo>
                      <a:pt x="1706184" y="0"/>
                    </a:lnTo>
                    <a:cubicBezTo>
                      <a:pt x="1756984" y="0"/>
                      <a:pt x="1798894" y="41910"/>
                      <a:pt x="1798894" y="92710"/>
                    </a:cubicBezTo>
                    <a:lnTo>
                      <a:pt x="1798894" y="2525231"/>
                    </a:lnTo>
                    <a:cubicBezTo>
                      <a:pt x="1800164" y="2577301"/>
                      <a:pt x="1758254" y="2619211"/>
                      <a:pt x="1707454" y="2619211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id="24" name="Freeform 24"/>
              <p:cNvSpPr/>
              <p:nvPr/>
            </p:nvSpPr>
            <p:spPr>
              <a:xfrm>
                <a:off x="0" y="0"/>
                <a:ext cx="1863664" cy="2682711"/>
              </a:xfrm>
              <a:custGeom>
                <a:avLst/>
                <a:gdLst/>
                <a:ahLst/>
                <a:cxnLst/>
                <a:rect l="l" t="t" r="r" b="b"/>
                <a:pathLst>
                  <a:path w="1863664" h="2682711">
                    <a:moveTo>
                      <a:pt x="1739204" y="59690"/>
                    </a:moveTo>
                    <a:cubicBezTo>
                      <a:pt x="1774764" y="59690"/>
                      <a:pt x="1803974" y="88900"/>
                      <a:pt x="1803974" y="124460"/>
                    </a:cubicBezTo>
                    <a:lnTo>
                      <a:pt x="1803974" y="2558251"/>
                    </a:lnTo>
                    <a:cubicBezTo>
                      <a:pt x="1803974" y="2593811"/>
                      <a:pt x="1774764" y="2623021"/>
                      <a:pt x="1739204" y="2623021"/>
                    </a:cubicBezTo>
                    <a:lnTo>
                      <a:pt x="124460" y="2623021"/>
                    </a:lnTo>
                    <a:cubicBezTo>
                      <a:pt x="88900" y="2623021"/>
                      <a:pt x="59690" y="2593811"/>
                      <a:pt x="59690" y="2558251"/>
                    </a:cubicBezTo>
                    <a:lnTo>
                      <a:pt x="59690" y="124460"/>
                    </a:lnTo>
                    <a:cubicBezTo>
                      <a:pt x="59690" y="88900"/>
                      <a:pt x="88900" y="59690"/>
                      <a:pt x="124460" y="59690"/>
                    </a:cubicBezTo>
                    <a:lnTo>
                      <a:pt x="1739204" y="59690"/>
                    </a:lnTo>
                    <a:moveTo>
                      <a:pt x="1739204" y="0"/>
                    </a:moveTo>
                    <a:lnTo>
                      <a:pt x="124460" y="0"/>
                    </a:lnTo>
                    <a:cubicBezTo>
                      <a:pt x="55880" y="0"/>
                      <a:pt x="0" y="55880"/>
                      <a:pt x="0" y="124460"/>
                    </a:cubicBezTo>
                    <a:lnTo>
                      <a:pt x="0" y="2558251"/>
                    </a:lnTo>
                    <a:cubicBezTo>
                      <a:pt x="0" y="2626831"/>
                      <a:pt x="55880" y="2682711"/>
                      <a:pt x="124460" y="2682711"/>
                    </a:cubicBezTo>
                    <a:lnTo>
                      <a:pt x="1739204" y="2682711"/>
                    </a:lnTo>
                    <a:cubicBezTo>
                      <a:pt x="1807784" y="2682711"/>
                      <a:pt x="1863664" y="2626831"/>
                      <a:pt x="1863664" y="2558251"/>
                    </a:cubicBezTo>
                    <a:lnTo>
                      <a:pt x="1863664" y="124460"/>
                    </a:lnTo>
                    <a:cubicBezTo>
                      <a:pt x="1863664" y="55880"/>
                      <a:pt x="1807784" y="0"/>
                      <a:pt x="1739204" y="0"/>
                    </a:cubicBezTo>
                    <a:close/>
                  </a:path>
                </a:pathLst>
              </a:custGeom>
              <a:solidFill>
                <a:srgbClr val="F6BD50"/>
              </a:solidFill>
            </p:spPr>
          </p:sp>
        </p:grpSp>
        <p:grpSp>
          <p:nvGrpSpPr>
            <p:cNvPr id="25" name="Group 25"/>
            <p:cNvGrpSpPr/>
            <p:nvPr/>
          </p:nvGrpSpPr>
          <p:grpSpPr>
            <a:xfrm>
              <a:off x="960302" y="2173729"/>
              <a:ext cx="3455978" cy="3455978"/>
              <a:chOff x="0" y="0"/>
              <a:chExt cx="812800" cy="812800"/>
            </a:xfrm>
          </p:grpSpPr>
          <p:sp>
            <p:nvSpPr>
              <p:cNvPr id="26" name="Freeform 26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142875" cap="sq">
                <a:solidFill>
                  <a:srgbClr val="F6BD50"/>
                </a:solidFill>
                <a:prstDash val="solid"/>
                <a:miter/>
              </a:ln>
            </p:spPr>
          </p:sp>
          <p:sp>
            <p:nvSpPr>
              <p:cNvPr id="27" name="TextBox 27"/>
              <p:cNvSpPr txBox="1"/>
              <p:nvPr/>
            </p:nvSpPr>
            <p:spPr>
              <a:xfrm>
                <a:off x="76200" y="57150"/>
                <a:ext cx="660400" cy="679450"/>
              </a:xfrm>
              <a:prstGeom prst="rect">
                <a:avLst/>
              </a:prstGeom>
            </p:spPr>
            <p:txBody>
              <a:bodyPr lIns="25314" tIns="25314" rIns="25314" bIns="25314" rtlCol="0" anchor="ctr"/>
              <a:lstStyle/>
              <a:p>
                <a:pPr algn="ctr">
                  <a:lnSpc>
                    <a:spcPts val="1228"/>
                  </a:lnSpc>
                </a:pPr>
                <a:endParaRPr/>
              </a:p>
            </p:txBody>
          </p:sp>
        </p:grpSp>
        <p:sp>
          <p:nvSpPr>
            <p:cNvPr id="28" name="TextBox 28"/>
            <p:cNvSpPr txBox="1"/>
            <p:nvPr/>
          </p:nvSpPr>
          <p:spPr>
            <a:xfrm>
              <a:off x="479765" y="738100"/>
              <a:ext cx="4521086" cy="50895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3211"/>
                </a:lnSpc>
                <a:spcBef>
                  <a:spcPct val="0"/>
                </a:spcBef>
              </a:pPr>
              <a:r>
                <a:rPr lang="en-US" sz="2294">
                  <a:solidFill>
                    <a:srgbClr val="F6BD50"/>
                  </a:solidFill>
                  <a:latin typeface="Bobby Jones"/>
                  <a:ea typeface="Bobby Jones"/>
                  <a:cs typeface="Bobby Jones"/>
                  <a:sym typeface="Bobby Jones"/>
                </a:rPr>
                <a:t>atelier 3</a:t>
              </a:r>
            </a:p>
          </p:txBody>
        </p:sp>
        <p:sp>
          <p:nvSpPr>
            <p:cNvPr id="29" name="TextBox 29"/>
            <p:cNvSpPr txBox="1"/>
            <p:nvPr/>
          </p:nvSpPr>
          <p:spPr>
            <a:xfrm>
              <a:off x="189605" y="1275628"/>
              <a:ext cx="5003230" cy="69566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523"/>
                </a:lnSpc>
              </a:pPr>
              <a:r>
                <a:rPr lang="en-US" sz="2498">
                  <a:solidFill>
                    <a:srgbClr val="F6BD50"/>
                  </a:solidFill>
                  <a:latin typeface="Bobby Jones"/>
                  <a:ea typeface="Bobby Jones"/>
                  <a:cs typeface="Bobby Jones"/>
                  <a:sym typeface="Bobby Jones"/>
                </a:rPr>
                <a:t>Effets Plus </a:t>
              </a:r>
            </a:p>
            <a:p>
              <a:pPr algn="ctr">
                <a:lnSpc>
                  <a:spcPts val="1417"/>
                </a:lnSpc>
              </a:pPr>
              <a:r>
                <a:rPr lang="en-US" sz="1403">
                  <a:solidFill>
                    <a:srgbClr val="F6BD50"/>
                  </a:solidFill>
                  <a:latin typeface="Bobby Jones"/>
                  <a:ea typeface="Bobby Jones"/>
                  <a:cs typeface="Bobby Jones"/>
                  <a:sym typeface="Bobby Jones"/>
                </a:rPr>
                <a:t>Connaitre les effets des traitements</a:t>
              </a:r>
            </a:p>
          </p:txBody>
        </p:sp>
        <p:sp>
          <p:nvSpPr>
            <p:cNvPr id="30" name="TextBox 30"/>
            <p:cNvSpPr txBox="1"/>
            <p:nvPr/>
          </p:nvSpPr>
          <p:spPr>
            <a:xfrm>
              <a:off x="666063" y="6185371"/>
              <a:ext cx="4148491" cy="63922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just">
                <a:lnSpc>
                  <a:spcPts val="1021"/>
                </a:lnSpc>
              </a:pPr>
              <a:r>
                <a:rPr lang="en-US" sz="745" b="1">
                  <a:solidFill>
                    <a:srgbClr val="000000"/>
                  </a:solidFill>
                  <a:latin typeface="Poppins Bold"/>
                  <a:ea typeface="Poppins Bold"/>
                  <a:cs typeface="Poppins Bold"/>
                  <a:sym typeface="Poppins Bold"/>
                </a:rPr>
                <a:t>Animateurs  possibles</a:t>
              </a:r>
            </a:p>
            <a:p>
              <a:pPr marL="148596" lvl="1" indent="-74298" algn="just">
                <a:lnSpc>
                  <a:spcPts val="942"/>
                </a:lnSpc>
                <a:buFont typeface="Arial"/>
                <a:buChar char="•"/>
              </a:pPr>
              <a:r>
                <a:rPr lang="en-US" sz="688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rPr>
                <a:t>Infirmière</a:t>
              </a:r>
            </a:p>
            <a:p>
              <a:pPr marL="148596" lvl="1" indent="-74298" algn="just">
                <a:lnSpc>
                  <a:spcPts val="942"/>
                </a:lnSpc>
                <a:buFont typeface="Arial"/>
                <a:buChar char="•"/>
              </a:pPr>
              <a:r>
                <a:rPr lang="en-US" sz="688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rPr>
                <a:t>Médecin</a:t>
              </a:r>
            </a:p>
            <a:p>
              <a:pPr marL="148596" lvl="1" indent="-74298" algn="just">
                <a:lnSpc>
                  <a:spcPts val="942"/>
                </a:lnSpc>
                <a:buFont typeface="Arial"/>
                <a:buChar char="•"/>
              </a:pPr>
              <a:r>
                <a:rPr lang="en-US" sz="688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rPr>
                <a:t>Pharmacien</a:t>
              </a:r>
            </a:p>
          </p:txBody>
        </p:sp>
        <p:sp>
          <p:nvSpPr>
            <p:cNvPr id="31" name="Freeform 31"/>
            <p:cNvSpPr/>
            <p:nvPr/>
          </p:nvSpPr>
          <p:spPr>
            <a:xfrm>
              <a:off x="3691698" y="6337840"/>
              <a:ext cx="328023" cy="358006"/>
            </a:xfrm>
            <a:custGeom>
              <a:avLst/>
              <a:gdLst/>
              <a:ahLst/>
              <a:cxnLst/>
              <a:rect l="l" t="t" r="r" b="b"/>
              <a:pathLst>
                <a:path w="328023" h="358006">
                  <a:moveTo>
                    <a:pt x="0" y="0"/>
                  </a:moveTo>
                  <a:lnTo>
                    <a:pt x="328023" y="0"/>
                  </a:lnTo>
                  <a:lnTo>
                    <a:pt x="328023" y="358006"/>
                  </a:lnTo>
                  <a:lnTo>
                    <a:pt x="0" y="35800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=""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2" name="TextBox 32"/>
            <p:cNvSpPr txBox="1"/>
            <p:nvPr/>
          </p:nvSpPr>
          <p:spPr>
            <a:xfrm>
              <a:off x="4116658" y="6415233"/>
              <a:ext cx="697896" cy="17464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just">
                <a:lnSpc>
                  <a:spcPts val="1021"/>
                </a:lnSpc>
              </a:pPr>
              <a:r>
                <a:rPr lang="en-US" sz="745" b="1">
                  <a:solidFill>
                    <a:srgbClr val="F6BD50"/>
                  </a:solidFill>
                  <a:latin typeface="Poppins Bold"/>
                  <a:ea typeface="Poppins Bold"/>
                  <a:cs typeface="Poppins Bold"/>
                  <a:sym typeface="Poppins Bold"/>
                </a:rPr>
                <a:t>1h00</a:t>
              </a:r>
            </a:p>
          </p:txBody>
        </p:sp>
        <p:sp>
          <p:nvSpPr>
            <p:cNvPr id="33" name="Freeform 33"/>
            <p:cNvSpPr/>
            <p:nvPr/>
          </p:nvSpPr>
          <p:spPr>
            <a:xfrm>
              <a:off x="1788918" y="2842594"/>
              <a:ext cx="1798745" cy="2118247"/>
            </a:xfrm>
            <a:custGeom>
              <a:avLst/>
              <a:gdLst/>
              <a:ahLst/>
              <a:cxnLst/>
              <a:rect l="l" t="t" r="r" b="b"/>
              <a:pathLst>
                <a:path w="1798745" h="2118247">
                  <a:moveTo>
                    <a:pt x="0" y="0"/>
                  </a:moveTo>
                  <a:lnTo>
                    <a:pt x="1798745" y="0"/>
                  </a:lnTo>
                  <a:lnTo>
                    <a:pt x="1798745" y="2118247"/>
                  </a:lnTo>
                  <a:lnTo>
                    <a:pt x="0" y="211824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=""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34" name="Freeform 34"/>
          <p:cNvSpPr/>
          <p:nvPr/>
        </p:nvSpPr>
        <p:spPr>
          <a:xfrm>
            <a:off x="14611617" y="3802188"/>
            <a:ext cx="3075772" cy="4344941"/>
          </a:xfrm>
          <a:custGeom>
            <a:avLst/>
            <a:gdLst/>
            <a:ahLst/>
            <a:cxnLst/>
            <a:rect l="l" t="t" r="r" b="b"/>
            <a:pathLst>
              <a:path w="3075772" h="4344941">
                <a:moveTo>
                  <a:pt x="0" y="0"/>
                </a:moveTo>
                <a:lnTo>
                  <a:pt x="3075772" y="0"/>
                </a:lnTo>
                <a:lnTo>
                  <a:pt x="3075772" y="4344941"/>
                </a:lnTo>
                <a:lnTo>
                  <a:pt x="0" y="4344941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35" name="TextBox 35"/>
          <p:cNvSpPr txBox="1"/>
          <p:nvPr/>
        </p:nvSpPr>
        <p:spPr>
          <a:xfrm>
            <a:off x="758508" y="1310946"/>
            <a:ext cx="3048211" cy="4641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17"/>
              </a:lnSpc>
            </a:pPr>
            <a:r>
              <a:rPr lang="en-US" sz="2726" spc="215">
                <a:solidFill>
                  <a:srgbClr val="E4E4E4"/>
                </a:solidFill>
                <a:latin typeface="Montserrat"/>
                <a:ea typeface="Montserrat"/>
                <a:cs typeface="Montserrat"/>
                <a:sym typeface="Montserrat"/>
              </a:rPr>
              <a:t>ATELIERS</a:t>
            </a:r>
          </a:p>
        </p:txBody>
      </p:sp>
      <p:sp>
        <p:nvSpPr>
          <p:cNvPr id="36" name="TextBox 36"/>
          <p:cNvSpPr txBox="1"/>
          <p:nvPr/>
        </p:nvSpPr>
        <p:spPr>
          <a:xfrm>
            <a:off x="801938" y="363187"/>
            <a:ext cx="2828458" cy="4641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17"/>
              </a:lnSpc>
            </a:pPr>
            <a:r>
              <a:rPr lang="en-US" sz="2726" spc="215">
                <a:solidFill>
                  <a:srgbClr val="231F20"/>
                </a:solidFill>
                <a:latin typeface="Montserrat"/>
                <a:ea typeface="Montserrat"/>
                <a:cs typeface="Montserrat"/>
                <a:sym typeface="Montserrat"/>
              </a:rPr>
              <a:t>MALLETTE</a:t>
            </a:r>
          </a:p>
        </p:txBody>
      </p:sp>
      <p:sp>
        <p:nvSpPr>
          <p:cNvPr id="37" name="TextBox 37"/>
          <p:cNvSpPr txBox="1"/>
          <p:nvPr/>
        </p:nvSpPr>
        <p:spPr>
          <a:xfrm>
            <a:off x="758508" y="9313889"/>
            <a:ext cx="3048211" cy="4641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17"/>
              </a:lnSpc>
            </a:pPr>
            <a:r>
              <a:rPr lang="en-US" sz="2726" spc="215">
                <a:solidFill>
                  <a:srgbClr val="231F20"/>
                </a:solidFill>
                <a:latin typeface="Montserrat"/>
                <a:ea typeface="Montserrat"/>
                <a:cs typeface="Montserrat"/>
                <a:sym typeface="Montserrat"/>
              </a:rPr>
              <a:t>RESSOURCES</a:t>
            </a:r>
          </a:p>
        </p:txBody>
      </p:sp>
      <p:sp>
        <p:nvSpPr>
          <p:cNvPr id="38" name="TextBox 38"/>
          <p:cNvSpPr txBox="1"/>
          <p:nvPr/>
        </p:nvSpPr>
        <p:spPr>
          <a:xfrm>
            <a:off x="4862319" y="2480462"/>
            <a:ext cx="3725247" cy="57972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41"/>
              </a:lnSpc>
            </a:pPr>
            <a:r>
              <a:rPr lang="en-US" sz="2199" b="1" i="1" dirty="0" err="1">
                <a:solidFill>
                  <a:srgbClr val="000000"/>
                </a:solidFill>
                <a:latin typeface="Montserrat Bold Italics"/>
                <a:ea typeface="Montserrat Bold Italics"/>
                <a:cs typeface="Montserrat Bold Italics"/>
                <a:sym typeface="Montserrat Bold Italics"/>
              </a:rPr>
              <a:t>Aborder</a:t>
            </a:r>
            <a:r>
              <a:rPr lang="en-US" sz="2199" b="1" i="1" dirty="0">
                <a:solidFill>
                  <a:srgbClr val="000000"/>
                </a:solidFill>
                <a:latin typeface="Montserrat Bold Italics"/>
                <a:ea typeface="Montserrat Bold Italics"/>
                <a:cs typeface="Montserrat Bold Italics"/>
                <a:sym typeface="Montserrat Bold Italics"/>
              </a:rPr>
              <a:t> les </a:t>
            </a:r>
            <a:r>
              <a:rPr lang="en-US" sz="2199" b="1" i="1" dirty="0" err="1">
                <a:solidFill>
                  <a:srgbClr val="000000"/>
                </a:solidFill>
                <a:latin typeface="Montserrat Bold Italics"/>
                <a:ea typeface="Montserrat Bold Italics"/>
                <a:cs typeface="Montserrat Bold Italics"/>
                <a:sym typeface="Montserrat Bold Italics"/>
              </a:rPr>
              <a:t>possibles</a:t>
            </a:r>
            <a:r>
              <a:rPr lang="en-US" sz="2199" b="1" i="1" dirty="0">
                <a:solidFill>
                  <a:srgbClr val="000000"/>
                </a:solidFill>
                <a:latin typeface="Montserrat Bold Italics"/>
                <a:ea typeface="Montserrat Bold Italics"/>
                <a:cs typeface="Montserrat Bold Italics"/>
                <a:sym typeface="Montserrat Bold Italics"/>
              </a:rPr>
              <a:t> </a:t>
            </a:r>
            <a:r>
              <a:rPr lang="en-US" sz="2199" b="1" i="1" dirty="0" err="1">
                <a:solidFill>
                  <a:srgbClr val="000000"/>
                </a:solidFill>
                <a:latin typeface="Montserrat Bold Italics"/>
                <a:ea typeface="Montserrat Bold Italics"/>
                <a:cs typeface="Montserrat Bold Italics"/>
                <a:sym typeface="Montserrat Bold Italics"/>
              </a:rPr>
              <a:t>effets</a:t>
            </a:r>
            <a:r>
              <a:rPr lang="en-US" sz="2199" b="1" i="1" dirty="0">
                <a:solidFill>
                  <a:srgbClr val="000000"/>
                </a:solidFill>
                <a:latin typeface="Montserrat Bold Italics"/>
                <a:ea typeface="Montserrat Bold Italics"/>
                <a:cs typeface="Montserrat Bold Italics"/>
                <a:sym typeface="Montserrat Bold Italics"/>
              </a:rPr>
              <a:t> </a:t>
            </a:r>
            <a:r>
              <a:rPr lang="en-US" sz="2199" b="1" i="1" dirty="0" err="1">
                <a:solidFill>
                  <a:srgbClr val="000000"/>
                </a:solidFill>
                <a:latin typeface="Montserrat Bold Italics"/>
                <a:ea typeface="Montserrat Bold Italics"/>
                <a:cs typeface="Montserrat Bold Italics"/>
                <a:sym typeface="Montserrat Bold Italics"/>
              </a:rPr>
              <a:t>indésirables</a:t>
            </a:r>
            <a:r>
              <a:rPr lang="en-US" sz="2199" b="1" i="1" dirty="0">
                <a:solidFill>
                  <a:srgbClr val="000000"/>
                </a:solidFill>
                <a:latin typeface="Montserrat Bold Italics"/>
                <a:ea typeface="Montserrat Bold Italics"/>
                <a:cs typeface="Montserrat Bold Italics"/>
                <a:sym typeface="Montserrat Bold Italics"/>
              </a:rPr>
              <a:t> </a:t>
            </a:r>
            <a:r>
              <a:rPr lang="en-US" sz="2199" b="1" i="1" dirty="0" err="1">
                <a:solidFill>
                  <a:srgbClr val="000000"/>
                </a:solidFill>
                <a:latin typeface="Montserrat Bold Italics"/>
                <a:ea typeface="Montserrat Bold Italics"/>
                <a:cs typeface="Montserrat Bold Italics"/>
                <a:sym typeface="Montserrat Bold Italics"/>
              </a:rPr>
              <a:t>rencontrés</a:t>
            </a:r>
            <a:r>
              <a:rPr lang="en-US" sz="2199" b="1" i="1" dirty="0">
                <a:solidFill>
                  <a:srgbClr val="000000"/>
                </a:solidFill>
                <a:latin typeface="Montserrat Bold Italics"/>
                <a:ea typeface="Montserrat Bold Italics"/>
                <a:cs typeface="Montserrat Bold Italics"/>
                <a:sym typeface="Montserrat Bold Italics"/>
              </a:rPr>
              <a:t> </a:t>
            </a:r>
            <a:r>
              <a:rPr lang="en-US" sz="2199" b="1" i="1" dirty="0" err="1">
                <a:solidFill>
                  <a:srgbClr val="000000"/>
                </a:solidFill>
                <a:latin typeface="Montserrat Bold Italics"/>
                <a:ea typeface="Montserrat Bold Italics"/>
                <a:cs typeface="Montserrat Bold Italics"/>
                <a:sym typeface="Montserrat Bold Italics"/>
              </a:rPr>
              <a:t>durant</a:t>
            </a:r>
            <a:r>
              <a:rPr lang="en-US" sz="2199" b="1" i="1" dirty="0">
                <a:solidFill>
                  <a:srgbClr val="000000"/>
                </a:solidFill>
                <a:latin typeface="Montserrat Bold Italics"/>
                <a:ea typeface="Montserrat Bold Italics"/>
                <a:cs typeface="Montserrat Bold Italics"/>
                <a:sym typeface="Montserrat Bold Italics"/>
              </a:rPr>
              <a:t> les </a:t>
            </a:r>
            <a:r>
              <a:rPr lang="en-US" sz="2199" b="1" i="1" dirty="0" err="1">
                <a:solidFill>
                  <a:srgbClr val="000000"/>
                </a:solidFill>
                <a:latin typeface="Montserrat Bold Italics"/>
                <a:ea typeface="Montserrat Bold Italics"/>
                <a:cs typeface="Montserrat Bold Italics"/>
                <a:sym typeface="Montserrat Bold Italics"/>
              </a:rPr>
              <a:t>traitements</a:t>
            </a:r>
            <a:r>
              <a:rPr lang="en-US" sz="2199" b="1" i="1" dirty="0">
                <a:solidFill>
                  <a:srgbClr val="000000"/>
                </a:solidFill>
                <a:latin typeface="Montserrat Bold Italics"/>
                <a:ea typeface="Montserrat Bold Italics"/>
                <a:cs typeface="Montserrat Bold Italics"/>
                <a:sym typeface="Montserrat Bold Italics"/>
              </a:rPr>
              <a:t>.</a:t>
            </a:r>
          </a:p>
          <a:p>
            <a:pPr algn="l">
              <a:lnSpc>
                <a:spcPts val="2441"/>
              </a:lnSpc>
            </a:pPr>
            <a:endParaRPr lang="en-US" sz="2199" b="1" i="1" dirty="0">
              <a:solidFill>
                <a:srgbClr val="000000"/>
              </a:solidFill>
              <a:latin typeface="Montserrat Bold Italics"/>
              <a:ea typeface="Montserrat Bold Italics"/>
              <a:cs typeface="Montserrat Bold Italics"/>
              <a:sym typeface="Montserrat Bold Italics"/>
            </a:endParaRPr>
          </a:p>
          <a:p>
            <a:pPr marL="474979" lvl="1" indent="-237490" algn="l">
              <a:lnSpc>
                <a:spcPts val="2441"/>
              </a:lnSpc>
              <a:buFont typeface="Arial"/>
              <a:buChar char="•"/>
            </a:pPr>
            <a:r>
              <a:rPr lang="en-US" sz="21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Jeu</a:t>
            </a:r>
            <a:r>
              <a:rPr lang="en-US" sz="21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plateau</a:t>
            </a:r>
          </a:p>
          <a:p>
            <a:pPr marL="949959" lvl="2" indent="-316653" algn="l">
              <a:lnSpc>
                <a:spcPts val="2441"/>
              </a:lnSpc>
              <a:buFont typeface="Arial"/>
              <a:buChar char="⚬"/>
            </a:pPr>
            <a:r>
              <a:rPr lang="en-US" sz="21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mon </a:t>
            </a:r>
            <a:r>
              <a:rPr lang="en-US" sz="21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système</a:t>
            </a:r>
            <a:r>
              <a:rPr lang="en-US" sz="21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1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digestif</a:t>
            </a:r>
            <a:endParaRPr lang="en-US" sz="2199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949959" lvl="2" indent="-316653" algn="l">
              <a:lnSpc>
                <a:spcPts val="2441"/>
              </a:lnSpc>
              <a:buFont typeface="Arial"/>
              <a:buChar char="⚬"/>
            </a:pPr>
            <a:r>
              <a:rPr lang="en-US" sz="21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ma </a:t>
            </a:r>
            <a:r>
              <a:rPr lang="en-US" sz="21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peau</a:t>
            </a:r>
            <a:endParaRPr lang="en-US" sz="2199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949959" lvl="2" indent="-316653" algn="l">
              <a:lnSpc>
                <a:spcPts val="2441"/>
              </a:lnSpc>
              <a:buFont typeface="Arial"/>
              <a:buChar char="⚬"/>
            </a:pPr>
            <a:r>
              <a:rPr lang="en-US" sz="21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mon </a:t>
            </a:r>
            <a:r>
              <a:rPr lang="en-US" sz="21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cœur</a:t>
            </a:r>
            <a:r>
              <a:rPr lang="en-US" sz="21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/ </a:t>
            </a:r>
            <a:r>
              <a:rPr lang="en-US" sz="21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mes</a:t>
            </a:r>
            <a:r>
              <a:rPr lang="en-US" sz="21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1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poumons</a:t>
            </a:r>
            <a:endParaRPr lang="en-US" sz="2199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949959" lvl="2" indent="-316653" algn="l">
              <a:lnSpc>
                <a:spcPts val="2441"/>
              </a:lnSpc>
              <a:buFont typeface="Arial"/>
              <a:buChar char="⚬"/>
            </a:pPr>
            <a:r>
              <a:rPr lang="en-US" sz="21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mes</a:t>
            </a:r>
            <a:r>
              <a:rPr lang="en-US" sz="21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1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ongles</a:t>
            </a:r>
            <a:r>
              <a:rPr lang="en-US" sz="21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/ </a:t>
            </a:r>
            <a:r>
              <a:rPr lang="en-US" sz="21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mes</a:t>
            </a:r>
            <a:r>
              <a:rPr lang="en-US" sz="21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1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cheveux</a:t>
            </a:r>
            <a:endParaRPr lang="en-US" sz="2199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949959" lvl="2" indent="-316653" algn="l">
              <a:lnSpc>
                <a:spcPts val="2441"/>
              </a:lnSpc>
              <a:buFont typeface="Arial"/>
              <a:buChar char="⚬"/>
            </a:pPr>
            <a:r>
              <a:rPr lang="en-US" sz="21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mes</a:t>
            </a:r>
            <a:r>
              <a:rPr lang="en-US" sz="21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1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symptômes</a:t>
            </a:r>
            <a:endParaRPr lang="en-US" sz="2199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949959" lvl="2" indent="-316653" algn="l">
              <a:lnSpc>
                <a:spcPts val="2441"/>
              </a:lnSpc>
              <a:buFont typeface="Arial"/>
              <a:buChar char="⚬"/>
            </a:pPr>
            <a:r>
              <a:rPr lang="en-US" sz="21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mon </a:t>
            </a:r>
            <a:r>
              <a:rPr lang="en-US" sz="21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bilan</a:t>
            </a:r>
            <a:r>
              <a:rPr lang="en-US" sz="21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1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biologique</a:t>
            </a:r>
            <a:endParaRPr lang="en-US" sz="2199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74979" lvl="1" indent="-237490" algn="l">
              <a:lnSpc>
                <a:spcPts val="2441"/>
              </a:lnSpc>
              <a:buFont typeface="Arial"/>
              <a:buChar char="•"/>
            </a:pPr>
            <a:r>
              <a:rPr lang="en-US" sz="21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38 </a:t>
            </a:r>
            <a:r>
              <a:rPr lang="en-US" sz="21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Cartes</a:t>
            </a:r>
            <a:r>
              <a:rPr lang="en-US" sz="21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« </a:t>
            </a:r>
            <a:r>
              <a:rPr lang="en-US" sz="21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Effets</a:t>
            </a:r>
            <a:r>
              <a:rPr lang="en-US" sz="21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plus »</a:t>
            </a:r>
          </a:p>
          <a:p>
            <a:pPr marL="474979" lvl="1" indent="-237490" algn="l">
              <a:lnSpc>
                <a:spcPts val="2441"/>
              </a:lnSpc>
              <a:buFont typeface="Arial"/>
              <a:buChar char="•"/>
            </a:pPr>
            <a:r>
              <a:rPr lang="en-US" sz="21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Pions</a:t>
            </a:r>
            <a:r>
              <a:rPr lang="en-US" sz="21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et </a:t>
            </a:r>
            <a:r>
              <a:rPr lang="en-US" sz="21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dé</a:t>
            </a:r>
            <a:endParaRPr lang="en-US" sz="2199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algn="l">
              <a:lnSpc>
                <a:spcPts val="2441"/>
              </a:lnSpc>
            </a:pPr>
            <a:endParaRPr lang="en-US" sz="2199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9" name="Freeform 39"/>
          <p:cNvSpPr/>
          <p:nvPr/>
        </p:nvSpPr>
        <p:spPr>
          <a:xfrm>
            <a:off x="13715562" y="1775083"/>
            <a:ext cx="1239814" cy="1239814"/>
          </a:xfrm>
          <a:custGeom>
            <a:avLst/>
            <a:gdLst/>
            <a:ahLst/>
            <a:cxnLst/>
            <a:rect l="l" t="t" r="r" b="b"/>
            <a:pathLst>
              <a:path w="1239814" h="1239814">
                <a:moveTo>
                  <a:pt x="0" y="0"/>
                </a:moveTo>
                <a:lnTo>
                  <a:pt x="1239814" y="0"/>
                </a:lnTo>
                <a:lnTo>
                  <a:pt x="1239814" y="1239814"/>
                </a:lnTo>
                <a:lnTo>
                  <a:pt x="0" y="1239814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=""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40" name="ZoneTexte 39"/>
          <p:cNvSpPr txBox="1"/>
          <p:nvPr/>
        </p:nvSpPr>
        <p:spPr>
          <a:xfrm>
            <a:off x="14611617" y="8254443"/>
            <a:ext cx="30757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i="1" dirty="0">
                <a:solidFill>
                  <a:srgbClr val="000000"/>
                </a:solidFill>
                <a:latin typeface="Montserrat"/>
                <a:ea typeface="Montserrat"/>
                <a:cs typeface="Montserrat"/>
              </a:rPr>
              <a:t>Illustrations réalisées par </a:t>
            </a:r>
            <a:r>
              <a:rPr lang="fr-FR" sz="1600" i="1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</a:rPr>
              <a:t>Kannelle</a:t>
            </a:r>
            <a:r>
              <a:rPr lang="fr-FR" sz="1600" i="1" dirty="0">
                <a:solidFill>
                  <a:srgbClr val="000000"/>
                </a:solidFill>
                <a:latin typeface="Montserrat"/>
                <a:ea typeface="Montserrat"/>
                <a:cs typeface="Montserrat"/>
              </a:rPr>
              <a:t> JEAN-LOUIS</a:t>
            </a:r>
          </a:p>
        </p:txBody>
      </p:sp>
      <p:sp>
        <p:nvSpPr>
          <p:cNvPr id="41" name="Freeform 23"/>
          <p:cNvSpPr/>
          <p:nvPr/>
        </p:nvSpPr>
        <p:spPr>
          <a:xfrm>
            <a:off x="14284704" y="9334500"/>
            <a:ext cx="3194623" cy="701829"/>
          </a:xfrm>
          <a:custGeom>
            <a:avLst/>
            <a:gdLst/>
            <a:ahLst/>
            <a:cxnLst/>
            <a:rect l="l" t="t" r="r" b="b"/>
            <a:pathLst>
              <a:path w="4157483" h="956221">
                <a:moveTo>
                  <a:pt x="0" y="0"/>
                </a:moveTo>
                <a:lnTo>
                  <a:pt x="4157483" y="0"/>
                </a:lnTo>
                <a:lnTo>
                  <a:pt x="4157483" y="956221"/>
                </a:lnTo>
                <a:lnTo>
                  <a:pt x="0" y="956221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</p:sp>
      <p:sp>
        <p:nvSpPr>
          <p:cNvPr id="42" name="ZoneTexte 41"/>
          <p:cNvSpPr txBox="1"/>
          <p:nvPr/>
        </p:nvSpPr>
        <p:spPr>
          <a:xfrm>
            <a:off x="228600" y="9955768"/>
            <a:ext cx="66612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CNRC - 02.10.2025</a:t>
            </a:r>
            <a:endParaRPr lang="fr-FR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321329" y="212724"/>
            <a:ext cx="17600931" cy="5129460"/>
            <a:chOff x="0" y="0"/>
            <a:chExt cx="6481916" cy="188903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481916" cy="1889033"/>
            </a:xfrm>
            <a:custGeom>
              <a:avLst/>
              <a:gdLst/>
              <a:ahLst/>
              <a:cxnLst/>
              <a:rect l="l" t="t" r="r" b="b"/>
              <a:pathLst>
                <a:path w="6481916" h="1889033">
                  <a:moveTo>
                    <a:pt x="22433" y="0"/>
                  </a:moveTo>
                  <a:lnTo>
                    <a:pt x="6459484" y="0"/>
                  </a:lnTo>
                  <a:cubicBezTo>
                    <a:pt x="6471873" y="0"/>
                    <a:pt x="6481916" y="10044"/>
                    <a:pt x="6481916" y="22433"/>
                  </a:cubicBezTo>
                  <a:lnTo>
                    <a:pt x="6481916" y="1866600"/>
                  </a:lnTo>
                  <a:cubicBezTo>
                    <a:pt x="6481916" y="1878989"/>
                    <a:pt x="6471873" y="1889033"/>
                    <a:pt x="6459484" y="1889033"/>
                  </a:cubicBezTo>
                  <a:lnTo>
                    <a:pt x="22433" y="1889033"/>
                  </a:lnTo>
                  <a:cubicBezTo>
                    <a:pt x="10044" y="1889033"/>
                    <a:pt x="0" y="1878989"/>
                    <a:pt x="0" y="1866600"/>
                  </a:cubicBezTo>
                  <a:lnTo>
                    <a:pt x="0" y="22433"/>
                  </a:lnTo>
                  <a:cubicBezTo>
                    <a:pt x="0" y="10044"/>
                    <a:pt x="10044" y="0"/>
                    <a:pt x="22433" y="0"/>
                  </a:cubicBezTo>
                  <a:close/>
                </a:path>
              </a:pathLst>
            </a:custGeom>
            <a:solidFill>
              <a:srgbClr val="E4E4E4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6481916" cy="19271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321329" y="1056159"/>
            <a:ext cx="17600931" cy="8626852"/>
            <a:chOff x="0" y="0"/>
            <a:chExt cx="6481916" cy="3177021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6481916" cy="3177021"/>
            </a:xfrm>
            <a:custGeom>
              <a:avLst/>
              <a:gdLst/>
              <a:ahLst/>
              <a:cxnLst/>
              <a:rect l="l" t="t" r="r" b="b"/>
              <a:pathLst>
                <a:path w="6481916" h="3177021">
                  <a:moveTo>
                    <a:pt x="22433" y="0"/>
                  </a:moveTo>
                  <a:lnTo>
                    <a:pt x="6459484" y="0"/>
                  </a:lnTo>
                  <a:cubicBezTo>
                    <a:pt x="6471873" y="0"/>
                    <a:pt x="6481916" y="10044"/>
                    <a:pt x="6481916" y="22433"/>
                  </a:cubicBezTo>
                  <a:lnTo>
                    <a:pt x="6481916" y="3154589"/>
                  </a:lnTo>
                  <a:cubicBezTo>
                    <a:pt x="6481916" y="3166978"/>
                    <a:pt x="6471873" y="3177021"/>
                    <a:pt x="6459484" y="3177021"/>
                  </a:cubicBezTo>
                  <a:lnTo>
                    <a:pt x="22433" y="3177021"/>
                  </a:lnTo>
                  <a:cubicBezTo>
                    <a:pt x="10044" y="3177021"/>
                    <a:pt x="0" y="3166978"/>
                    <a:pt x="0" y="3154589"/>
                  </a:cubicBezTo>
                  <a:lnTo>
                    <a:pt x="0" y="22433"/>
                  </a:lnTo>
                  <a:cubicBezTo>
                    <a:pt x="0" y="10044"/>
                    <a:pt x="10044" y="0"/>
                    <a:pt x="22433" y="0"/>
                  </a:cubicBezTo>
                  <a:close/>
                </a:path>
              </a:pathLst>
            </a:custGeom>
            <a:solidFill>
              <a:srgbClr val="E7C3D2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38100"/>
              <a:ext cx="6481916" cy="321512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321329" y="1233637"/>
            <a:ext cx="3789675" cy="684557"/>
            <a:chOff x="0" y="0"/>
            <a:chExt cx="998104" cy="18029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998104" cy="180295"/>
            </a:xfrm>
            <a:custGeom>
              <a:avLst/>
              <a:gdLst/>
              <a:ahLst/>
              <a:cxnLst/>
              <a:rect l="l" t="t" r="r" b="b"/>
              <a:pathLst>
                <a:path w="998104" h="180295">
                  <a:moveTo>
                    <a:pt x="90147" y="0"/>
                  </a:moveTo>
                  <a:lnTo>
                    <a:pt x="907956" y="0"/>
                  </a:lnTo>
                  <a:cubicBezTo>
                    <a:pt x="931865" y="0"/>
                    <a:pt x="954794" y="9498"/>
                    <a:pt x="971700" y="26404"/>
                  </a:cubicBezTo>
                  <a:cubicBezTo>
                    <a:pt x="988606" y="43309"/>
                    <a:pt x="998104" y="66239"/>
                    <a:pt x="998104" y="90147"/>
                  </a:cubicBezTo>
                  <a:lnTo>
                    <a:pt x="998104" y="90147"/>
                  </a:lnTo>
                  <a:cubicBezTo>
                    <a:pt x="998104" y="114056"/>
                    <a:pt x="988606" y="136985"/>
                    <a:pt x="971700" y="153891"/>
                  </a:cubicBezTo>
                  <a:cubicBezTo>
                    <a:pt x="954794" y="170797"/>
                    <a:pt x="931865" y="180295"/>
                    <a:pt x="907956" y="180295"/>
                  </a:cubicBezTo>
                  <a:lnTo>
                    <a:pt x="90147" y="180295"/>
                  </a:lnTo>
                  <a:cubicBezTo>
                    <a:pt x="66239" y="180295"/>
                    <a:pt x="43309" y="170797"/>
                    <a:pt x="26404" y="153891"/>
                  </a:cubicBezTo>
                  <a:cubicBezTo>
                    <a:pt x="9498" y="136985"/>
                    <a:pt x="0" y="114056"/>
                    <a:pt x="0" y="90147"/>
                  </a:cubicBezTo>
                  <a:lnTo>
                    <a:pt x="0" y="90147"/>
                  </a:lnTo>
                  <a:cubicBezTo>
                    <a:pt x="0" y="66239"/>
                    <a:pt x="9498" y="43309"/>
                    <a:pt x="26404" y="26404"/>
                  </a:cubicBezTo>
                  <a:cubicBezTo>
                    <a:pt x="43309" y="9498"/>
                    <a:pt x="66239" y="0"/>
                    <a:pt x="90147" y="0"/>
                  </a:cubicBezTo>
                  <a:close/>
                </a:path>
              </a:pathLst>
            </a:custGeom>
            <a:solidFill>
              <a:srgbClr val="2D7C82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0" y="-38100"/>
              <a:ext cx="998104" cy="21839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321329" y="285877"/>
            <a:ext cx="3789675" cy="684557"/>
            <a:chOff x="0" y="0"/>
            <a:chExt cx="998104" cy="180295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998104" cy="180295"/>
            </a:xfrm>
            <a:custGeom>
              <a:avLst/>
              <a:gdLst/>
              <a:ahLst/>
              <a:cxnLst/>
              <a:rect l="l" t="t" r="r" b="b"/>
              <a:pathLst>
                <a:path w="998104" h="180295">
                  <a:moveTo>
                    <a:pt x="90147" y="0"/>
                  </a:moveTo>
                  <a:lnTo>
                    <a:pt x="907956" y="0"/>
                  </a:lnTo>
                  <a:cubicBezTo>
                    <a:pt x="931865" y="0"/>
                    <a:pt x="954794" y="9498"/>
                    <a:pt x="971700" y="26404"/>
                  </a:cubicBezTo>
                  <a:cubicBezTo>
                    <a:pt x="988606" y="43309"/>
                    <a:pt x="998104" y="66239"/>
                    <a:pt x="998104" y="90147"/>
                  </a:cubicBezTo>
                  <a:lnTo>
                    <a:pt x="998104" y="90147"/>
                  </a:lnTo>
                  <a:cubicBezTo>
                    <a:pt x="998104" y="114056"/>
                    <a:pt x="988606" y="136985"/>
                    <a:pt x="971700" y="153891"/>
                  </a:cubicBezTo>
                  <a:cubicBezTo>
                    <a:pt x="954794" y="170797"/>
                    <a:pt x="931865" y="180295"/>
                    <a:pt x="907956" y="180295"/>
                  </a:cubicBezTo>
                  <a:lnTo>
                    <a:pt x="90147" y="180295"/>
                  </a:lnTo>
                  <a:cubicBezTo>
                    <a:pt x="66239" y="180295"/>
                    <a:pt x="43309" y="170797"/>
                    <a:pt x="26404" y="153891"/>
                  </a:cubicBezTo>
                  <a:cubicBezTo>
                    <a:pt x="9498" y="136985"/>
                    <a:pt x="0" y="114056"/>
                    <a:pt x="0" y="90147"/>
                  </a:cubicBezTo>
                  <a:lnTo>
                    <a:pt x="0" y="90147"/>
                  </a:lnTo>
                  <a:cubicBezTo>
                    <a:pt x="0" y="66239"/>
                    <a:pt x="9498" y="43309"/>
                    <a:pt x="26404" y="26404"/>
                  </a:cubicBezTo>
                  <a:cubicBezTo>
                    <a:pt x="43309" y="9498"/>
                    <a:pt x="66239" y="0"/>
                    <a:pt x="90147" y="0"/>
                  </a:cubicBez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</p:spPr>
        </p:sp>
        <p:sp>
          <p:nvSpPr>
            <p:cNvPr id="13" name="TextBox 13"/>
            <p:cNvSpPr txBox="1"/>
            <p:nvPr/>
          </p:nvSpPr>
          <p:spPr>
            <a:xfrm>
              <a:off x="0" y="-38100"/>
              <a:ext cx="998104" cy="21839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321329" y="9098410"/>
            <a:ext cx="17600931" cy="975866"/>
            <a:chOff x="0" y="0"/>
            <a:chExt cx="6481916" cy="359383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6481916" cy="359383"/>
            </a:xfrm>
            <a:custGeom>
              <a:avLst/>
              <a:gdLst/>
              <a:ahLst/>
              <a:cxnLst/>
              <a:rect l="l" t="t" r="r" b="b"/>
              <a:pathLst>
                <a:path w="6481916" h="359383">
                  <a:moveTo>
                    <a:pt x="22433" y="0"/>
                  </a:moveTo>
                  <a:lnTo>
                    <a:pt x="6459484" y="0"/>
                  </a:lnTo>
                  <a:cubicBezTo>
                    <a:pt x="6471873" y="0"/>
                    <a:pt x="6481916" y="10044"/>
                    <a:pt x="6481916" y="22433"/>
                  </a:cubicBezTo>
                  <a:lnTo>
                    <a:pt x="6481916" y="336950"/>
                  </a:lnTo>
                  <a:cubicBezTo>
                    <a:pt x="6481916" y="349340"/>
                    <a:pt x="6471873" y="359383"/>
                    <a:pt x="6459484" y="359383"/>
                  </a:cubicBezTo>
                  <a:lnTo>
                    <a:pt x="22433" y="359383"/>
                  </a:lnTo>
                  <a:cubicBezTo>
                    <a:pt x="10044" y="359383"/>
                    <a:pt x="0" y="349340"/>
                    <a:pt x="0" y="336950"/>
                  </a:cubicBezTo>
                  <a:lnTo>
                    <a:pt x="0" y="22433"/>
                  </a:lnTo>
                  <a:cubicBezTo>
                    <a:pt x="0" y="10044"/>
                    <a:pt x="10044" y="0"/>
                    <a:pt x="22433" y="0"/>
                  </a:cubicBezTo>
                  <a:close/>
                </a:path>
              </a:pathLst>
            </a:custGeom>
            <a:solidFill>
              <a:srgbClr val="E28588"/>
            </a:solidFill>
          </p:spPr>
        </p:sp>
        <p:sp>
          <p:nvSpPr>
            <p:cNvPr id="16" name="TextBox 16"/>
            <p:cNvSpPr txBox="1"/>
            <p:nvPr/>
          </p:nvSpPr>
          <p:spPr>
            <a:xfrm>
              <a:off x="0" y="-38100"/>
              <a:ext cx="6481916" cy="39748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321329" y="9236579"/>
            <a:ext cx="3789675" cy="684557"/>
            <a:chOff x="0" y="0"/>
            <a:chExt cx="998104" cy="180295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998104" cy="180295"/>
            </a:xfrm>
            <a:custGeom>
              <a:avLst/>
              <a:gdLst/>
              <a:ahLst/>
              <a:cxnLst/>
              <a:rect l="l" t="t" r="r" b="b"/>
              <a:pathLst>
                <a:path w="998104" h="180295">
                  <a:moveTo>
                    <a:pt x="90147" y="0"/>
                  </a:moveTo>
                  <a:lnTo>
                    <a:pt x="907956" y="0"/>
                  </a:lnTo>
                  <a:cubicBezTo>
                    <a:pt x="931865" y="0"/>
                    <a:pt x="954794" y="9498"/>
                    <a:pt x="971700" y="26404"/>
                  </a:cubicBezTo>
                  <a:cubicBezTo>
                    <a:pt x="988606" y="43309"/>
                    <a:pt x="998104" y="66239"/>
                    <a:pt x="998104" y="90147"/>
                  </a:cubicBezTo>
                  <a:lnTo>
                    <a:pt x="998104" y="90147"/>
                  </a:lnTo>
                  <a:cubicBezTo>
                    <a:pt x="998104" y="114056"/>
                    <a:pt x="988606" y="136985"/>
                    <a:pt x="971700" y="153891"/>
                  </a:cubicBezTo>
                  <a:cubicBezTo>
                    <a:pt x="954794" y="170797"/>
                    <a:pt x="931865" y="180295"/>
                    <a:pt x="907956" y="180295"/>
                  </a:cubicBezTo>
                  <a:lnTo>
                    <a:pt x="90147" y="180295"/>
                  </a:lnTo>
                  <a:cubicBezTo>
                    <a:pt x="66239" y="180295"/>
                    <a:pt x="43309" y="170797"/>
                    <a:pt x="26404" y="153891"/>
                  </a:cubicBezTo>
                  <a:cubicBezTo>
                    <a:pt x="9498" y="136985"/>
                    <a:pt x="0" y="114056"/>
                    <a:pt x="0" y="90147"/>
                  </a:cubicBezTo>
                  <a:lnTo>
                    <a:pt x="0" y="90147"/>
                  </a:lnTo>
                  <a:cubicBezTo>
                    <a:pt x="0" y="66239"/>
                    <a:pt x="9498" y="43309"/>
                    <a:pt x="26404" y="26404"/>
                  </a:cubicBezTo>
                  <a:cubicBezTo>
                    <a:pt x="43309" y="9498"/>
                    <a:pt x="66239" y="0"/>
                    <a:pt x="90147" y="0"/>
                  </a:cubicBez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</p:spPr>
        </p:sp>
        <p:sp>
          <p:nvSpPr>
            <p:cNvPr id="19" name="TextBox 19"/>
            <p:cNvSpPr txBox="1"/>
            <p:nvPr/>
          </p:nvSpPr>
          <p:spPr>
            <a:xfrm>
              <a:off x="0" y="-38100"/>
              <a:ext cx="998104" cy="21839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544480" y="2440420"/>
            <a:ext cx="4042676" cy="5803528"/>
            <a:chOff x="0" y="0"/>
            <a:chExt cx="5390235" cy="7738038"/>
          </a:xfrm>
        </p:grpSpPr>
        <p:grpSp>
          <p:nvGrpSpPr>
            <p:cNvPr id="21" name="Group 21"/>
            <p:cNvGrpSpPr/>
            <p:nvPr/>
          </p:nvGrpSpPr>
          <p:grpSpPr>
            <a:xfrm>
              <a:off x="0" y="0"/>
              <a:ext cx="5390235" cy="7738038"/>
              <a:chOff x="0" y="0"/>
              <a:chExt cx="1868748" cy="2682711"/>
            </a:xfrm>
          </p:grpSpPr>
          <p:sp>
            <p:nvSpPr>
              <p:cNvPr id="22" name="Freeform 22"/>
              <p:cNvSpPr/>
              <p:nvPr/>
            </p:nvSpPr>
            <p:spPr>
              <a:xfrm>
                <a:off x="31750" y="31750"/>
                <a:ext cx="1805248" cy="2619211"/>
              </a:xfrm>
              <a:custGeom>
                <a:avLst/>
                <a:gdLst/>
                <a:ahLst/>
                <a:cxnLst/>
                <a:rect l="l" t="t" r="r" b="b"/>
                <a:pathLst>
                  <a:path w="1805248" h="2619211">
                    <a:moveTo>
                      <a:pt x="1712538" y="2619211"/>
                    </a:moveTo>
                    <a:lnTo>
                      <a:pt x="92710" y="2619211"/>
                    </a:lnTo>
                    <a:cubicBezTo>
                      <a:pt x="41910" y="2619211"/>
                      <a:pt x="0" y="2577301"/>
                      <a:pt x="0" y="2526501"/>
                    </a:cubicBezTo>
                    <a:lnTo>
                      <a:pt x="0" y="92710"/>
                    </a:lnTo>
                    <a:cubicBezTo>
                      <a:pt x="0" y="41910"/>
                      <a:pt x="41910" y="0"/>
                      <a:pt x="92710" y="0"/>
                    </a:cubicBezTo>
                    <a:lnTo>
                      <a:pt x="1711268" y="0"/>
                    </a:lnTo>
                    <a:cubicBezTo>
                      <a:pt x="1762068" y="0"/>
                      <a:pt x="1803978" y="41910"/>
                      <a:pt x="1803978" y="92710"/>
                    </a:cubicBezTo>
                    <a:lnTo>
                      <a:pt x="1803978" y="2525231"/>
                    </a:lnTo>
                    <a:cubicBezTo>
                      <a:pt x="1805248" y="2577301"/>
                      <a:pt x="1763338" y="2619211"/>
                      <a:pt x="1712538" y="2619211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id="23" name="Freeform 23"/>
              <p:cNvSpPr/>
              <p:nvPr/>
            </p:nvSpPr>
            <p:spPr>
              <a:xfrm>
                <a:off x="0" y="0"/>
                <a:ext cx="1868748" cy="2682711"/>
              </a:xfrm>
              <a:custGeom>
                <a:avLst/>
                <a:gdLst/>
                <a:ahLst/>
                <a:cxnLst/>
                <a:rect l="l" t="t" r="r" b="b"/>
                <a:pathLst>
                  <a:path w="1868748" h="2682711">
                    <a:moveTo>
                      <a:pt x="1744288" y="59690"/>
                    </a:moveTo>
                    <a:cubicBezTo>
                      <a:pt x="1779848" y="59690"/>
                      <a:pt x="1809058" y="88900"/>
                      <a:pt x="1809058" y="124460"/>
                    </a:cubicBezTo>
                    <a:lnTo>
                      <a:pt x="1809058" y="2558251"/>
                    </a:lnTo>
                    <a:cubicBezTo>
                      <a:pt x="1809058" y="2593811"/>
                      <a:pt x="1779848" y="2623021"/>
                      <a:pt x="1744288" y="2623021"/>
                    </a:cubicBezTo>
                    <a:lnTo>
                      <a:pt x="124460" y="2623021"/>
                    </a:lnTo>
                    <a:cubicBezTo>
                      <a:pt x="88900" y="2623021"/>
                      <a:pt x="59690" y="2593811"/>
                      <a:pt x="59690" y="2558251"/>
                    </a:cubicBezTo>
                    <a:lnTo>
                      <a:pt x="59690" y="124460"/>
                    </a:lnTo>
                    <a:cubicBezTo>
                      <a:pt x="59690" y="88900"/>
                      <a:pt x="88900" y="59690"/>
                      <a:pt x="124460" y="59690"/>
                    </a:cubicBezTo>
                    <a:lnTo>
                      <a:pt x="1744288" y="59690"/>
                    </a:lnTo>
                    <a:moveTo>
                      <a:pt x="1744288" y="0"/>
                    </a:moveTo>
                    <a:lnTo>
                      <a:pt x="124460" y="0"/>
                    </a:lnTo>
                    <a:cubicBezTo>
                      <a:pt x="55880" y="0"/>
                      <a:pt x="0" y="55880"/>
                      <a:pt x="0" y="124460"/>
                    </a:cubicBezTo>
                    <a:lnTo>
                      <a:pt x="0" y="2558251"/>
                    </a:lnTo>
                    <a:cubicBezTo>
                      <a:pt x="0" y="2626831"/>
                      <a:pt x="55880" y="2682711"/>
                      <a:pt x="124460" y="2682711"/>
                    </a:cubicBezTo>
                    <a:lnTo>
                      <a:pt x="1744288" y="2682711"/>
                    </a:lnTo>
                    <a:cubicBezTo>
                      <a:pt x="1812868" y="2682711"/>
                      <a:pt x="1868748" y="2626831"/>
                      <a:pt x="1868748" y="2558251"/>
                    </a:cubicBezTo>
                    <a:lnTo>
                      <a:pt x="1868748" y="124460"/>
                    </a:lnTo>
                    <a:cubicBezTo>
                      <a:pt x="1868748" y="55880"/>
                      <a:pt x="1812868" y="0"/>
                      <a:pt x="1744288" y="0"/>
                    </a:cubicBezTo>
                    <a:close/>
                  </a:path>
                </a:pathLst>
              </a:custGeom>
              <a:solidFill>
                <a:srgbClr val="75C94F"/>
              </a:solidFill>
            </p:spPr>
          </p:sp>
        </p:grpSp>
        <p:grpSp>
          <p:nvGrpSpPr>
            <p:cNvPr id="24" name="Group 24"/>
            <p:cNvGrpSpPr/>
            <p:nvPr/>
          </p:nvGrpSpPr>
          <p:grpSpPr>
            <a:xfrm>
              <a:off x="957690" y="2167815"/>
              <a:ext cx="3446575" cy="3446575"/>
              <a:chOff x="0" y="0"/>
              <a:chExt cx="812800" cy="812800"/>
            </a:xfrm>
          </p:grpSpPr>
          <p:sp>
            <p:nvSpPr>
              <p:cNvPr id="25" name="Freeform 25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142875" cap="sq">
                <a:solidFill>
                  <a:srgbClr val="75C94F"/>
                </a:solidFill>
                <a:prstDash val="solid"/>
                <a:miter/>
              </a:ln>
            </p:spPr>
          </p:sp>
          <p:sp>
            <p:nvSpPr>
              <p:cNvPr id="26" name="TextBox 26"/>
              <p:cNvSpPr txBox="1"/>
              <p:nvPr/>
            </p:nvSpPr>
            <p:spPr>
              <a:xfrm>
                <a:off x="76200" y="57150"/>
                <a:ext cx="660400" cy="679450"/>
              </a:xfrm>
              <a:prstGeom prst="rect">
                <a:avLst/>
              </a:prstGeom>
            </p:spPr>
            <p:txBody>
              <a:bodyPr lIns="25314" tIns="25314" rIns="25314" bIns="25314" rtlCol="0" anchor="ctr"/>
              <a:lstStyle/>
              <a:p>
                <a:pPr algn="ctr">
                  <a:lnSpc>
                    <a:spcPts val="1228"/>
                  </a:lnSpc>
                </a:pPr>
                <a:endParaRPr/>
              </a:p>
            </p:txBody>
          </p:sp>
        </p:grpSp>
        <p:sp>
          <p:nvSpPr>
            <p:cNvPr id="27" name="TextBox 27"/>
            <p:cNvSpPr txBox="1"/>
            <p:nvPr/>
          </p:nvSpPr>
          <p:spPr>
            <a:xfrm>
              <a:off x="478460" y="735963"/>
              <a:ext cx="4508786" cy="50769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3203"/>
                </a:lnSpc>
                <a:spcBef>
                  <a:spcPct val="0"/>
                </a:spcBef>
              </a:pPr>
              <a:r>
                <a:rPr lang="en-US" sz="2287">
                  <a:solidFill>
                    <a:srgbClr val="75C94F"/>
                  </a:solidFill>
                  <a:latin typeface="Bobby Jones"/>
                  <a:ea typeface="Bobby Jones"/>
                  <a:cs typeface="Bobby Jones"/>
                  <a:sym typeface="Bobby Jones"/>
                </a:rPr>
                <a:t>atelier 4</a:t>
              </a:r>
            </a:p>
          </p:txBody>
        </p:sp>
        <p:sp>
          <p:nvSpPr>
            <p:cNvPr id="28" name="TextBox 28"/>
            <p:cNvSpPr txBox="1"/>
            <p:nvPr/>
          </p:nvSpPr>
          <p:spPr>
            <a:xfrm>
              <a:off x="295306" y="1310335"/>
              <a:ext cx="4771342" cy="43144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117"/>
                </a:lnSpc>
              </a:pPr>
              <a:r>
                <a:rPr lang="en-US" sz="2491">
                  <a:solidFill>
                    <a:srgbClr val="75C94F"/>
                  </a:solidFill>
                  <a:latin typeface="Bobby Jones"/>
                  <a:ea typeface="Bobby Jones"/>
                  <a:cs typeface="Bobby Jones"/>
                  <a:sym typeface="Bobby Jones"/>
                </a:rPr>
                <a:t>Rester en forme</a:t>
              </a:r>
            </a:p>
          </p:txBody>
        </p:sp>
        <p:sp>
          <p:nvSpPr>
            <p:cNvPr id="29" name="TextBox 29"/>
            <p:cNvSpPr txBox="1"/>
            <p:nvPr/>
          </p:nvSpPr>
          <p:spPr>
            <a:xfrm>
              <a:off x="664251" y="6018727"/>
              <a:ext cx="4137205" cy="79253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just">
                <a:lnSpc>
                  <a:spcPts val="1018"/>
                </a:lnSpc>
              </a:pPr>
              <a:r>
                <a:rPr lang="en-US" sz="743" b="1">
                  <a:solidFill>
                    <a:srgbClr val="000000"/>
                  </a:solidFill>
                  <a:latin typeface="Poppins Bold"/>
                  <a:ea typeface="Poppins Bold"/>
                  <a:cs typeface="Poppins Bold"/>
                  <a:sym typeface="Poppins Bold"/>
                </a:rPr>
                <a:t>Animateurs  possibles</a:t>
              </a:r>
            </a:p>
            <a:p>
              <a:pPr marL="148192" lvl="1" indent="-74096" algn="just">
                <a:lnSpc>
                  <a:spcPts val="940"/>
                </a:lnSpc>
                <a:buFont typeface="Arial"/>
                <a:buChar char="•"/>
              </a:pPr>
              <a:r>
                <a:rPr lang="en-US" sz="686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rPr>
                <a:t>Enseignant en Activité physique adaptée (EAPA)</a:t>
              </a:r>
            </a:p>
            <a:p>
              <a:pPr marL="148192" lvl="1" indent="-74096" algn="just">
                <a:lnSpc>
                  <a:spcPts val="940"/>
                </a:lnSpc>
                <a:buFont typeface="Arial"/>
                <a:buChar char="•"/>
              </a:pPr>
              <a:r>
                <a:rPr lang="en-US" sz="686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rPr>
                <a:t>Diététicien</a:t>
              </a:r>
            </a:p>
            <a:p>
              <a:pPr marL="148192" lvl="1" indent="-74096" algn="just">
                <a:lnSpc>
                  <a:spcPts val="940"/>
                </a:lnSpc>
                <a:buFont typeface="Arial"/>
                <a:buChar char="•"/>
              </a:pPr>
              <a:r>
                <a:rPr lang="en-US" sz="686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rPr>
                <a:t>Infirmier</a:t>
              </a:r>
            </a:p>
            <a:p>
              <a:pPr marL="148192" lvl="1" indent="-74096" algn="just">
                <a:lnSpc>
                  <a:spcPts val="940"/>
                </a:lnSpc>
                <a:buFont typeface="Arial"/>
                <a:buChar char="•"/>
              </a:pPr>
              <a:r>
                <a:rPr lang="en-US" sz="686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rPr>
                <a:t>Patient-partenaire</a:t>
              </a:r>
            </a:p>
          </p:txBody>
        </p:sp>
        <p:sp>
          <p:nvSpPr>
            <p:cNvPr id="30" name="Freeform 30"/>
            <p:cNvSpPr/>
            <p:nvPr/>
          </p:nvSpPr>
          <p:spPr>
            <a:xfrm>
              <a:off x="3867445" y="6250767"/>
              <a:ext cx="327130" cy="357032"/>
            </a:xfrm>
            <a:custGeom>
              <a:avLst/>
              <a:gdLst/>
              <a:ahLst/>
              <a:cxnLst/>
              <a:rect l="l" t="t" r="r" b="b"/>
              <a:pathLst>
                <a:path w="327130" h="357032">
                  <a:moveTo>
                    <a:pt x="0" y="0"/>
                  </a:moveTo>
                  <a:lnTo>
                    <a:pt x="327131" y="0"/>
                  </a:lnTo>
                  <a:lnTo>
                    <a:pt x="327131" y="357032"/>
                  </a:lnTo>
                  <a:lnTo>
                    <a:pt x="0" y="35703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=""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1" name="TextBox 31"/>
            <p:cNvSpPr txBox="1"/>
            <p:nvPr/>
          </p:nvSpPr>
          <p:spPr>
            <a:xfrm>
              <a:off x="4291249" y="6327871"/>
              <a:ext cx="695997" cy="17424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just">
                <a:lnSpc>
                  <a:spcPts val="1018"/>
                </a:lnSpc>
              </a:pPr>
              <a:r>
                <a:rPr lang="en-US" sz="743" b="1">
                  <a:solidFill>
                    <a:srgbClr val="75C94F"/>
                  </a:solidFill>
                  <a:latin typeface="Poppins Bold"/>
                  <a:ea typeface="Poppins Bold"/>
                  <a:cs typeface="Poppins Bold"/>
                  <a:sym typeface="Poppins Bold"/>
                </a:rPr>
                <a:t>1h00</a:t>
              </a:r>
            </a:p>
          </p:txBody>
        </p:sp>
        <p:sp>
          <p:nvSpPr>
            <p:cNvPr id="32" name="Freeform 32"/>
            <p:cNvSpPr/>
            <p:nvPr/>
          </p:nvSpPr>
          <p:spPr>
            <a:xfrm>
              <a:off x="1606132" y="2802117"/>
              <a:ext cx="2177970" cy="2177970"/>
            </a:xfrm>
            <a:custGeom>
              <a:avLst/>
              <a:gdLst/>
              <a:ahLst/>
              <a:cxnLst/>
              <a:rect l="l" t="t" r="r" b="b"/>
              <a:pathLst>
                <a:path w="2177970" h="2177970">
                  <a:moveTo>
                    <a:pt x="0" y="0"/>
                  </a:moveTo>
                  <a:lnTo>
                    <a:pt x="2177970" y="0"/>
                  </a:lnTo>
                  <a:lnTo>
                    <a:pt x="2177970" y="2177970"/>
                  </a:lnTo>
                  <a:lnTo>
                    <a:pt x="0" y="217797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=""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33" name="Freeform 33"/>
          <p:cNvSpPr/>
          <p:nvPr/>
        </p:nvSpPr>
        <p:spPr>
          <a:xfrm rot="428796">
            <a:off x="10683478" y="3770299"/>
            <a:ext cx="3370998" cy="4761988"/>
          </a:xfrm>
          <a:custGeom>
            <a:avLst/>
            <a:gdLst/>
            <a:ahLst/>
            <a:cxnLst/>
            <a:rect l="l" t="t" r="r" b="b"/>
            <a:pathLst>
              <a:path w="3370998" h="4761988">
                <a:moveTo>
                  <a:pt x="0" y="0"/>
                </a:moveTo>
                <a:lnTo>
                  <a:pt x="3370999" y="0"/>
                </a:lnTo>
                <a:lnTo>
                  <a:pt x="3370999" y="4761988"/>
                </a:lnTo>
                <a:lnTo>
                  <a:pt x="0" y="476198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34" name="Freeform 34"/>
          <p:cNvSpPr/>
          <p:nvPr/>
        </p:nvSpPr>
        <p:spPr>
          <a:xfrm>
            <a:off x="14043681" y="1368096"/>
            <a:ext cx="2690368" cy="2601731"/>
          </a:xfrm>
          <a:custGeom>
            <a:avLst/>
            <a:gdLst/>
            <a:ahLst/>
            <a:cxnLst/>
            <a:rect l="l" t="t" r="r" b="b"/>
            <a:pathLst>
              <a:path w="2690368" h="2601731">
                <a:moveTo>
                  <a:pt x="0" y="0"/>
                </a:moveTo>
                <a:lnTo>
                  <a:pt x="2690368" y="0"/>
                </a:lnTo>
                <a:lnTo>
                  <a:pt x="2690368" y="2601731"/>
                </a:lnTo>
                <a:lnTo>
                  <a:pt x="0" y="2601731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-218123" t="-260" r="-157708" b="-262179"/>
            </a:stretch>
          </a:blipFill>
        </p:spPr>
      </p:sp>
      <p:sp>
        <p:nvSpPr>
          <p:cNvPr id="35" name="Freeform 35"/>
          <p:cNvSpPr/>
          <p:nvPr/>
        </p:nvSpPr>
        <p:spPr>
          <a:xfrm rot="-591828">
            <a:off x="7414490" y="3840187"/>
            <a:ext cx="3459020" cy="4761988"/>
          </a:xfrm>
          <a:custGeom>
            <a:avLst/>
            <a:gdLst/>
            <a:ahLst/>
            <a:cxnLst/>
            <a:rect l="l" t="t" r="r" b="b"/>
            <a:pathLst>
              <a:path w="3459020" h="4761988">
                <a:moveTo>
                  <a:pt x="0" y="0"/>
                </a:moveTo>
                <a:lnTo>
                  <a:pt x="3459020" y="0"/>
                </a:lnTo>
                <a:lnTo>
                  <a:pt x="3459020" y="4761988"/>
                </a:lnTo>
                <a:lnTo>
                  <a:pt x="0" y="4761988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</p:sp>
      <p:sp>
        <p:nvSpPr>
          <p:cNvPr id="36" name="TextBox 36"/>
          <p:cNvSpPr txBox="1"/>
          <p:nvPr/>
        </p:nvSpPr>
        <p:spPr>
          <a:xfrm>
            <a:off x="758508" y="1310946"/>
            <a:ext cx="3048211" cy="4641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17"/>
              </a:lnSpc>
            </a:pPr>
            <a:r>
              <a:rPr lang="en-US" sz="2726" spc="215">
                <a:solidFill>
                  <a:srgbClr val="E4E4E4"/>
                </a:solidFill>
                <a:latin typeface="Montserrat"/>
                <a:ea typeface="Montserrat"/>
                <a:cs typeface="Montserrat"/>
                <a:sym typeface="Montserrat"/>
              </a:rPr>
              <a:t>ATELIERS</a:t>
            </a:r>
          </a:p>
        </p:txBody>
      </p:sp>
      <p:sp>
        <p:nvSpPr>
          <p:cNvPr id="37" name="TextBox 37"/>
          <p:cNvSpPr txBox="1"/>
          <p:nvPr/>
        </p:nvSpPr>
        <p:spPr>
          <a:xfrm>
            <a:off x="801938" y="363187"/>
            <a:ext cx="2828458" cy="4641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17"/>
              </a:lnSpc>
            </a:pPr>
            <a:r>
              <a:rPr lang="en-US" sz="2726" spc="215">
                <a:solidFill>
                  <a:srgbClr val="231F20"/>
                </a:solidFill>
                <a:latin typeface="Montserrat"/>
                <a:ea typeface="Montserrat"/>
                <a:cs typeface="Montserrat"/>
                <a:sym typeface="Montserrat"/>
              </a:rPr>
              <a:t>MALLETTE</a:t>
            </a:r>
          </a:p>
        </p:txBody>
      </p:sp>
      <p:sp>
        <p:nvSpPr>
          <p:cNvPr id="38" name="TextBox 38"/>
          <p:cNvSpPr txBox="1"/>
          <p:nvPr/>
        </p:nvSpPr>
        <p:spPr>
          <a:xfrm>
            <a:off x="758508" y="9313889"/>
            <a:ext cx="3048211" cy="4641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17"/>
              </a:lnSpc>
            </a:pPr>
            <a:r>
              <a:rPr lang="en-US" sz="2726" spc="215">
                <a:solidFill>
                  <a:srgbClr val="231F20"/>
                </a:solidFill>
                <a:latin typeface="Montserrat"/>
                <a:ea typeface="Montserrat"/>
                <a:cs typeface="Montserrat"/>
                <a:sym typeface="Montserrat"/>
              </a:rPr>
              <a:t>RESSOURCES</a:t>
            </a:r>
          </a:p>
        </p:txBody>
      </p:sp>
      <p:sp>
        <p:nvSpPr>
          <p:cNvPr id="39" name="TextBox 39"/>
          <p:cNvSpPr txBox="1"/>
          <p:nvPr/>
        </p:nvSpPr>
        <p:spPr>
          <a:xfrm>
            <a:off x="4900908" y="2561876"/>
            <a:ext cx="2569353" cy="33588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41"/>
              </a:lnSpc>
            </a:pPr>
            <a:r>
              <a:rPr lang="en-US" sz="2199" b="1" i="1">
                <a:solidFill>
                  <a:srgbClr val="000000"/>
                </a:solidFill>
                <a:latin typeface="Montserrat Bold Italics"/>
                <a:ea typeface="Montserrat Bold Italics"/>
                <a:cs typeface="Montserrat Bold Italics"/>
                <a:sym typeface="Montserrat Bold Italics"/>
              </a:rPr>
              <a:t>Adapter son alimentation et pratiquer une activité physique.</a:t>
            </a:r>
          </a:p>
          <a:p>
            <a:pPr algn="ctr">
              <a:lnSpc>
                <a:spcPts val="2441"/>
              </a:lnSpc>
            </a:pPr>
            <a:endParaRPr lang="en-US" sz="2199" b="1" i="1">
              <a:solidFill>
                <a:srgbClr val="000000"/>
              </a:solidFill>
              <a:latin typeface="Montserrat Bold Italics"/>
              <a:ea typeface="Montserrat Bold Italics"/>
              <a:cs typeface="Montserrat Bold Italics"/>
              <a:sym typeface="Montserrat Bold Italics"/>
            </a:endParaRPr>
          </a:p>
          <a:p>
            <a:pPr marL="474979" lvl="1" indent="-237490" algn="l">
              <a:lnSpc>
                <a:spcPts val="2441"/>
              </a:lnSpc>
              <a:buFont typeface="Arial"/>
              <a:buChar char="•"/>
            </a:pPr>
            <a:r>
              <a:rPr lang="en-US" sz="2199" i="1">
                <a:solidFill>
                  <a:srgbClr val="000000"/>
                </a:solidFill>
                <a:latin typeface="Montserrat Italics"/>
                <a:ea typeface="Montserrat Italics"/>
                <a:cs typeface="Montserrat Italics"/>
                <a:sym typeface="Montserrat Italics"/>
              </a:rPr>
              <a:t>23</a:t>
            </a:r>
            <a:r>
              <a:rPr lang="en-US" sz="2199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Cartes Vrai/Faux</a:t>
            </a:r>
          </a:p>
          <a:p>
            <a:pPr marL="474979" lvl="1" indent="-237490" algn="l">
              <a:lnSpc>
                <a:spcPts val="2441"/>
              </a:lnSpc>
              <a:buFont typeface="Arial"/>
              <a:buChar char="•"/>
            </a:pPr>
            <a:r>
              <a:rPr lang="en-US" sz="2199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Guide des réponses</a:t>
            </a:r>
          </a:p>
          <a:p>
            <a:pPr algn="l">
              <a:lnSpc>
                <a:spcPts val="2441"/>
              </a:lnSpc>
            </a:pPr>
            <a:endParaRPr lang="en-US" sz="2199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0" name="Freeform 40"/>
          <p:cNvSpPr/>
          <p:nvPr/>
        </p:nvSpPr>
        <p:spPr>
          <a:xfrm>
            <a:off x="16306542" y="2730013"/>
            <a:ext cx="1239814" cy="1239814"/>
          </a:xfrm>
          <a:custGeom>
            <a:avLst/>
            <a:gdLst/>
            <a:ahLst/>
            <a:cxnLst/>
            <a:rect l="l" t="t" r="r" b="b"/>
            <a:pathLst>
              <a:path w="1239814" h="1239814">
                <a:moveTo>
                  <a:pt x="0" y="0"/>
                </a:moveTo>
                <a:lnTo>
                  <a:pt x="1239814" y="0"/>
                </a:lnTo>
                <a:lnTo>
                  <a:pt x="1239814" y="1239814"/>
                </a:lnTo>
                <a:lnTo>
                  <a:pt x="0" y="1239814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=""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41" name="Freeform 23"/>
          <p:cNvSpPr/>
          <p:nvPr/>
        </p:nvSpPr>
        <p:spPr>
          <a:xfrm>
            <a:off x="14284704" y="9334500"/>
            <a:ext cx="3194623" cy="701829"/>
          </a:xfrm>
          <a:custGeom>
            <a:avLst/>
            <a:gdLst/>
            <a:ahLst/>
            <a:cxnLst/>
            <a:rect l="l" t="t" r="r" b="b"/>
            <a:pathLst>
              <a:path w="4157483" h="956221">
                <a:moveTo>
                  <a:pt x="0" y="0"/>
                </a:moveTo>
                <a:lnTo>
                  <a:pt x="4157483" y="0"/>
                </a:lnTo>
                <a:lnTo>
                  <a:pt x="4157483" y="956221"/>
                </a:lnTo>
                <a:lnTo>
                  <a:pt x="0" y="956221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</p:sp>
      <p:sp>
        <p:nvSpPr>
          <p:cNvPr id="42" name="ZoneTexte 41"/>
          <p:cNvSpPr txBox="1"/>
          <p:nvPr/>
        </p:nvSpPr>
        <p:spPr>
          <a:xfrm>
            <a:off x="228600" y="9955768"/>
            <a:ext cx="66612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CNRC - 02.10.2025</a:t>
            </a:r>
            <a:endParaRPr lang="fr-FR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321329" y="212724"/>
            <a:ext cx="17600931" cy="5129460"/>
            <a:chOff x="0" y="0"/>
            <a:chExt cx="6481916" cy="188903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481916" cy="1889033"/>
            </a:xfrm>
            <a:custGeom>
              <a:avLst/>
              <a:gdLst/>
              <a:ahLst/>
              <a:cxnLst/>
              <a:rect l="l" t="t" r="r" b="b"/>
              <a:pathLst>
                <a:path w="6481916" h="1889033">
                  <a:moveTo>
                    <a:pt x="22433" y="0"/>
                  </a:moveTo>
                  <a:lnTo>
                    <a:pt x="6459484" y="0"/>
                  </a:lnTo>
                  <a:cubicBezTo>
                    <a:pt x="6471873" y="0"/>
                    <a:pt x="6481916" y="10044"/>
                    <a:pt x="6481916" y="22433"/>
                  </a:cubicBezTo>
                  <a:lnTo>
                    <a:pt x="6481916" y="1866600"/>
                  </a:lnTo>
                  <a:cubicBezTo>
                    <a:pt x="6481916" y="1878989"/>
                    <a:pt x="6471873" y="1889033"/>
                    <a:pt x="6459484" y="1889033"/>
                  </a:cubicBezTo>
                  <a:lnTo>
                    <a:pt x="22433" y="1889033"/>
                  </a:lnTo>
                  <a:cubicBezTo>
                    <a:pt x="10044" y="1889033"/>
                    <a:pt x="0" y="1878989"/>
                    <a:pt x="0" y="1866600"/>
                  </a:cubicBezTo>
                  <a:lnTo>
                    <a:pt x="0" y="22433"/>
                  </a:lnTo>
                  <a:cubicBezTo>
                    <a:pt x="0" y="10044"/>
                    <a:pt x="10044" y="0"/>
                    <a:pt x="22433" y="0"/>
                  </a:cubicBezTo>
                  <a:close/>
                </a:path>
              </a:pathLst>
            </a:custGeom>
            <a:solidFill>
              <a:srgbClr val="E4E4E4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6481916" cy="19271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321329" y="1056159"/>
            <a:ext cx="17600931" cy="8626852"/>
            <a:chOff x="0" y="0"/>
            <a:chExt cx="6481916" cy="3177021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6481916" cy="3177021"/>
            </a:xfrm>
            <a:custGeom>
              <a:avLst/>
              <a:gdLst/>
              <a:ahLst/>
              <a:cxnLst/>
              <a:rect l="l" t="t" r="r" b="b"/>
              <a:pathLst>
                <a:path w="6481916" h="3177021">
                  <a:moveTo>
                    <a:pt x="22433" y="0"/>
                  </a:moveTo>
                  <a:lnTo>
                    <a:pt x="6459484" y="0"/>
                  </a:lnTo>
                  <a:cubicBezTo>
                    <a:pt x="6471873" y="0"/>
                    <a:pt x="6481916" y="10044"/>
                    <a:pt x="6481916" y="22433"/>
                  </a:cubicBezTo>
                  <a:lnTo>
                    <a:pt x="6481916" y="3154589"/>
                  </a:lnTo>
                  <a:cubicBezTo>
                    <a:pt x="6481916" y="3166978"/>
                    <a:pt x="6471873" y="3177021"/>
                    <a:pt x="6459484" y="3177021"/>
                  </a:cubicBezTo>
                  <a:lnTo>
                    <a:pt x="22433" y="3177021"/>
                  </a:lnTo>
                  <a:cubicBezTo>
                    <a:pt x="10044" y="3177021"/>
                    <a:pt x="0" y="3166978"/>
                    <a:pt x="0" y="3154589"/>
                  </a:cubicBezTo>
                  <a:lnTo>
                    <a:pt x="0" y="22433"/>
                  </a:lnTo>
                  <a:cubicBezTo>
                    <a:pt x="0" y="10044"/>
                    <a:pt x="10044" y="0"/>
                    <a:pt x="22433" y="0"/>
                  </a:cubicBezTo>
                  <a:close/>
                </a:path>
              </a:pathLst>
            </a:custGeom>
            <a:solidFill>
              <a:srgbClr val="E7C3D2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38100"/>
              <a:ext cx="6481916" cy="321512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321329" y="1233637"/>
            <a:ext cx="3789675" cy="684557"/>
            <a:chOff x="0" y="0"/>
            <a:chExt cx="998104" cy="18029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998104" cy="180295"/>
            </a:xfrm>
            <a:custGeom>
              <a:avLst/>
              <a:gdLst/>
              <a:ahLst/>
              <a:cxnLst/>
              <a:rect l="l" t="t" r="r" b="b"/>
              <a:pathLst>
                <a:path w="998104" h="180295">
                  <a:moveTo>
                    <a:pt x="90147" y="0"/>
                  </a:moveTo>
                  <a:lnTo>
                    <a:pt x="907956" y="0"/>
                  </a:lnTo>
                  <a:cubicBezTo>
                    <a:pt x="931865" y="0"/>
                    <a:pt x="954794" y="9498"/>
                    <a:pt x="971700" y="26404"/>
                  </a:cubicBezTo>
                  <a:cubicBezTo>
                    <a:pt x="988606" y="43309"/>
                    <a:pt x="998104" y="66239"/>
                    <a:pt x="998104" y="90147"/>
                  </a:cubicBezTo>
                  <a:lnTo>
                    <a:pt x="998104" y="90147"/>
                  </a:lnTo>
                  <a:cubicBezTo>
                    <a:pt x="998104" y="114056"/>
                    <a:pt x="988606" y="136985"/>
                    <a:pt x="971700" y="153891"/>
                  </a:cubicBezTo>
                  <a:cubicBezTo>
                    <a:pt x="954794" y="170797"/>
                    <a:pt x="931865" y="180295"/>
                    <a:pt x="907956" y="180295"/>
                  </a:cubicBezTo>
                  <a:lnTo>
                    <a:pt x="90147" y="180295"/>
                  </a:lnTo>
                  <a:cubicBezTo>
                    <a:pt x="66239" y="180295"/>
                    <a:pt x="43309" y="170797"/>
                    <a:pt x="26404" y="153891"/>
                  </a:cubicBezTo>
                  <a:cubicBezTo>
                    <a:pt x="9498" y="136985"/>
                    <a:pt x="0" y="114056"/>
                    <a:pt x="0" y="90147"/>
                  </a:cubicBezTo>
                  <a:lnTo>
                    <a:pt x="0" y="90147"/>
                  </a:lnTo>
                  <a:cubicBezTo>
                    <a:pt x="0" y="66239"/>
                    <a:pt x="9498" y="43309"/>
                    <a:pt x="26404" y="26404"/>
                  </a:cubicBezTo>
                  <a:cubicBezTo>
                    <a:pt x="43309" y="9498"/>
                    <a:pt x="66239" y="0"/>
                    <a:pt x="90147" y="0"/>
                  </a:cubicBezTo>
                  <a:close/>
                </a:path>
              </a:pathLst>
            </a:custGeom>
            <a:solidFill>
              <a:srgbClr val="2D7C82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0" y="-38100"/>
              <a:ext cx="998104" cy="21839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321329" y="285877"/>
            <a:ext cx="3789675" cy="684557"/>
            <a:chOff x="0" y="0"/>
            <a:chExt cx="998104" cy="180295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998104" cy="180295"/>
            </a:xfrm>
            <a:custGeom>
              <a:avLst/>
              <a:gdLst/>
              <a:ahLst/>
              <a:cxnLst/>
              <a:rect l="l" t="t" r="r" b="b"/>
              <a:pathLst>
                <a:path w="998104" h="180295">
                  <a:moveTo>
                    <a:pt x="90147" y="0"/>
                  </a:moveTo>
                  <a:lnTo>
                    <a:pt x="907956" y="0"/>
                  </a:lnTo>
                  <a:cubicBezTo>
                    <a:pt x="931865" y="0"/>
                    <a:pt x="954794" y="9498"/>
                    <a:pt x="971700" y="26404"/>
                  </a:cubicBezTo>
                  <a:cubicBezTo>
                    <a:pt x="988606" y="43309"/>
                    <a:pt x="998104" y="66239"/>
                    <a:pt x="998104" y="90147"/>
                  </a:cubicBezTo>
                  <a:lnTo>
                    <a:pt x="998104" y="90147"/>
                  </a:lnTo>
                  <a:cubicBezTo>
                    <a:pt x="998104" y="114056"/>
                    <a:pt x="988606" y="136985"/>
                    <a:pt x="971700" y="153891"/>
                  </a:cubicBezTo>
                  <a:cubicBezTo>
                    <a:pt x="954794" y="170797"/>
                    <a:pt x="931865" y="180295"/>
                    <a:pt x="907956" y="180295"/>
                  </a:cubicBezTo>
                  <a:lnTo>
                    <a:pt x="90147" y="180295"/>
                  </a:lnTo>
                  <a:cubicBezTo>
                    <a:pt x="66239" y="180295"/>
                    <a:pt x="43309" y="170797"/>
                    <a:pt x="26404" y="153891"/>
                  </a:cubicBezTo>
                  <a:cubicBezTo>
                    <a:pt x="9498" y="136985"/>
                    <a:pt x="0" y="114056"/>
                    <a:pt x="0" y="90147"/>
                  </a:cubicBezTo>
                  <a:lnTo>
                    <a:pt x="0" y="90147"/>
                  </a:lnTo>
                  <a:cubicBezTo>
                    <a:pt x="0" y="66239"/>
                    <a:pt x="9498" y="43309"/>
                    <a:pt x="26404" y="26404"/>
                  </a:cubicBezTo>
                  <a:cubicBezTo>
                    <a:pt x="43309" y="9498"/>
                    <a:pt x="66239" y="0"/>
                    <a:pt x="90147" y="0"/>
                  </a:cubicBez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</p:spPr>
        </p:sp>
        <p:sp>
          <p:nvSpPr>
            <p:cNvPr id="13" name="TextBox 13"/>
            <p:cNvSpPr txBox="1"/>
            <p:nvPr/>
          </p:nvSpPr>
          <p:spPr>
            <a:xfrm>
              <a:off x="0" y="-38100"/>
              <a:ext cx="998104" cy="21839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321329" y="9098410"/>
            <a:ext cx="17600931" cy="975866"/>
            <a:chOff x="0" y="0"/>
            <a:chExt cx="6481916" cy="359383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6481916" cy="359383"/>
            </a:xfrm>
            <a:custGeom>
              <a:avLst/>
              <a:gdLst/>
              <a:ahLst/>
              <a:cxnLst/>
              <a:rect l="l" t="t" r="r" b="b"/>
              <a:pathLst>
                <a:path w="6481916" h="359383">
                  <a:moveTo>
                    <a:pt x="22433" y="0"/>
                  </a:moveTo>
                  <a:lnTo>
                    <a:pt x="6459484" y="0"/>
                  </a:lnTo>
                  <a:cubicBezTo>
                    <a:pt x="6471873" y="0"/>
                    <a:pt x="6481916" y="10044"/>
                    <a:pt x="6481916" y="22433"/>
                  </a:cubicBezTo>
                  <a:lnTo>
                    <a:pt x="6481916" y="336950"/>
                  </a:lnTo>
                  <a:cubicBezTo>
                    <a:pt x="6481916" y="349340"/>
                    <a:pt x="6471873" y="359383"/>
                    <a:pt x="6459484" y="359383"/>
                  </a:cubicBezTo>
                  <a:lnTo>
                    <a:pt x="22433" y="359383"/>
                  </a:lnTo>
                  <a:cubicBezTo>
                    <a:pt x="10044" y="359383"/>
                    <a:pt x="0" y="349340"/>
                    <a:pt x="0" y="336950"/>
                  </a:cubicBezTo>
                  <a:lnTo>
                    <a:pt x="0" y="22433"/>
                  </a:lnTo>
                  <a:cubicBezTo>
                    <a:pt x="0" y="10044"/>
                    <a:pt x="10044" y="0"/>
                    <a:pt x="22433" y="0"/>
                  </a:cubicBezTo>
                  <a:close/>
                </a:path>
              </a:pathLst>
            </a:custGeom>
            <a:solidFill>
              <a:srgbClr val="E28588"/>
            </a:solidFill>
          </p:spPr>
        </p:sp>
        <p:sp>
          <p:nvSpPr>
            <p:cNvPr id="16" name="TextBox 16"/>
            <p:cNvSpPr txBox="1"/>
            <p:nvPr/>
          </p:nvSpPr>
          <p:spPr>
            <a:xfrm>
              <a:off x="0" y="-38100"/>
              <a:ext cx="6481916" cy="39748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321329" y="9236579"/>
            <a:ext cx="3789675" cy="684557"/>
            <a:chOff x="0" y="0"/>
            <a:chExt cx="998104" cy="180295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998104" cy="180295"/>
            </a:xfrm>
            <a:custGeom>
              <a:avLst/>
              <a:gdLst/>
              <a:ahLst/>
              <a:cxnLst/>
              <a:rect l="l" t="t" r="r" b="b"/>
              <a:pathLst>
                <a:path w="998104" h="180295">
                  <a:moveTo>
                    <a:pt x="90147" y="0"/>
                  </a:moveTo>
                  <a:lnTo>
                    <a:pt x="907956" y="0"/>
                  </a:lnTo>
                  <a:cubicBezTo>
                    <a:pt x="931865" y="0"/>
                    <a:pt x="954794" y="9498"/>
                    <a:pt x="971700" y="26404"/>
                  </a:cubicBezTo>
                  <a:cubicBezTo>
                    <a:pt x="988606" y="43309"/>
                    <a:pt x="998104" y="66239"/>
                    <a:pt x="998104" y="90147"/>
                  </a:cubicBezTo>
                  <a:lnTo>
                    <a:pt x="998104" y="90147"/>
                  </a:lnTo>
                  <a:cubicBezTo>
                    <a:pt x="998104" y="114056"/>
                    <a:pt x="988606" y="136985"/>
                    <a:pt x="971700" y="153891"/>
                  </a:cubicBezTo>
                  <a:cubicBezTo>
                    <a:pt x="954794" y="170797"/>
                    <a:pt x="931865" y="180295"/>
                    <a:pt x="907956" y="180295"/>
                  </a:cubicBezTo>
                  <a:lnTo>
                    <a:pt x="90147" y="180295"/>
                  </a:lnTo>
                  <a:cubicBezTo>
                    <a:pt x="66239" y="180295"/>
                    <a:pt x="43309" y="170797"/>
                    <a:pt x="26404" y="153891"/>
                  </a:cubicBezTo>
                  <a:cubicBezTo>
                    <a:pt x="9498" y="136985"/>
                    <a:pt x="0" y="114056"/>
                    <a:pt x="0" y="90147"/>
                  </a:cubicBezTo>
                  <a:lnTo>
                    <a:pt x="0" y="90147"/>
                  </a:lnTo>
                  <a:cubicBezTo>
                    <a:pt x="0" y="66239"/>
                    <a:pt x="9498" y="43309"/>
                    <a:pt x="26404" y="26404"/>
                  </a:cubicBezTo>
                  <a:cubicBezTo>
                    <a:pt x="43309" y="9498"/>
                    <a:pt x="66239" y="0"/>
                    <a:pt x="90147" y="0"/>
                  </a:cubicBez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</p:spPr>
        </p:sp>
        <p:sp>
          <p:nvSpPr>
            <p:cNvPr id="19" name="TextBox 19"/>
            <p:cNvSpPr txBox="1"/>
            <p:nvPr/>
          </p:nvSpPr>
          <p:spPr>
            <a:xfrm>
              <a:off x="0" y="-38100"/>
              <a:ext cx="998104" cy="21839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20" name="Freeform 20"/>
          <p:cNvSpPr/>
          <p:nvPr/>
        </p:nvSpPr>
        <p:spPr>
          <a:xfrm>
            <a:off x="8793792" y="2387727"/>
            <a:ext cx="4657955" cy="3847131"/>
          </a:xfrm>
          <a:custGeom>
            <a:avLst/>
            <a:gdLst/>
            <a:ahLst/>
            <a:cxnLst/>
            <a:rect l="l" t="t" r="r" b="b"/>
            <a:pathLst>
              <a:path w="4657955" h="3847131">
                <a:moveTo>
                  <a:pt x="0" y="0"/>
                </a:moveTo>
                <a:lnTo>
                  <a:pt x="4657955" y="0"/>
                </a:lnTo>
                <a:lnTo>
                  <a:pt x="4657955" y="3847131"/>
                </a:lnTo>
                <a:lnTo>
                  <a:pt x="0" y="384713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r="-119248" b="-95442"/>
            </a:stretch>
          </a:blipFill>
        </p:spPr>
      </p:sp>
      <p:grpSp>
        <p:nvGrpSpPr>
          <p:cNvPr id="21" name="Group 21"/>
          <p:cNvGrpSpPr/>
          <p:nvPr/>
        </p:nvGrpSpPr>
        <p:grpSpPr>
          <a:xfrm>
            <a:off x="758508" y="2387727"/>
            <a:ext cx="4027471" cy="5815631"/>
            <a:chOff x="0" y="0"/>
            <a:chExt cx="5369961" cy="7754175"/>
          </a:xfrm>
        </p:grpSpPr>
        <p:grpSp>
          <p:nvGrpSpPr>
            <p:cNvPr id="22" name="Group 22"/>
            <p:cNvGrpSpPr/>
            <p:nvPr/>
          </p:nvGrpSpPr>
          <p:grpSpPr>
            <a:xfrm>
              <a:off x="0" y="0"/>
              <a:ext cx="5369961" cy="7754175"/>
              <a:chOff x="0" y="0"/>
              <a:chExt cx="1857845" cy="2682711"/>
            </a:xfrm>
          </p:grpSpPr>
          <p:sp>
            <p:nvSpPr>
              <p:cNvPr id="23" name="Freeform 23"/>
              <p:cNvSpPr/>
              <p:nvPr/>
            </p:nvSpPr>
            <p:spPr>
              <a:xfrm>
                <a:off x="31750" y="31750"/>
                <a:ext cx="1794345" cy="2619211"/>
              </a:xfrm>
              <a:custGeom>
                <a:avLst/>
                <a:gdLst/>
                <a:ahLst/>
                <a:cxnLst/>
                <a:rect l="l" t="t" r="r" b="b"/>
                <a:pathLst>
                  <a:path w="1794345" h="2619211">
                    <a:moveTo>
                      <a:pt x="1701635" y="2619211"/>
                    </a:moveTo>
                    <a:lnTo>
                      <a:pt x="92710" y="2619211"/>
                    </a:lnTo>
                    <a:cubicBezTo>
                      <a:pt x="41910" y="2619211"/>
                      <a:pt x="0" y="2577301"/>
                      <a:pt x="0" y="2526501"/>
                    </a:cubicBezTo>
                    <a:lnTo>
                      <a:pt x="0" y="92710"/>
                    </a:lnTo>
                    <a:cubicBezTo>
                      <a:pt x="0" y="41910"/>
                      <a:pt x="41910" y="0"/>
                      <a:pt x="92710" y="0"/>
                    </a:cubicBezTo>
                    <a:lnTo>
                      <a:pt x="1700365" y="0"/>
                    </a:lnTo>
                    <a:cubicBezTo>
                      <a:pt x="1751165" y="0"/>
                      <a:pt x="1793075" y="41910"/>
                      <a:pt x="1793075" y="92710"/>
                    </a:cubicBezTo>
                    <a:lnTo>
                      <a:pt x="1793075" y="2525231"/>
                    </a:lnTo>
                    <a:cubicBezTo>
                      <a:pt x="1794345" y="2577301"/>
                      <a:pt x="1752435" y="2619211"/>
                      <a:pt x="1701635" y="2619211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id="24" name="Freeform 24"/>
              <p:cNvSpPr/>
              <p:nvPr/>
            </p:nvSpPr>
            <p:spPr>
              <a:xfrm>
                <a:off x="0" y="0"/>
                <a:ext cx="1857845" cy="2682711"/>
              </a:xfrm>
              <a:custGeom>
                <a:avLst/>
                <a:gdLst/>
                <a:ahLst/>
                <a:cxnLst/>
                <a:rect l="l" t="t" r="r" b="b"/>
                <a:pathLst>
                  <a:path w="1857845" h="2682711">
                    <a:moveTo>
                      <a:pt x="1733385" y="59690"/>
                    </a:moveTo>
                    <a:cubicBezTo>
                      <a:pt x="1768945" y="59690"/>
                      <a:pt x="1798155" y="88900"/>
                      <a:pt x="1798155" y="124460"/>
                    </a:cubicBezTo>
                    <a:lnTo>
                      <a:pt x="1798155" y="2558251"/>
                    </a:lnTo>
                    <a:cubicBezTo>
                      <a:pt x="1798155" y="2593811"/>
                      <a:pt x="1768945" y="2623021"/>
                      <a:pt x="1733385" y="2623021"/>
                    </a:cubicBezTo>
                    <a:lnTo>
                      <a:pt x="124460" y="2623021"/>
                    </a:lnTo>
                    <a:cubicBezTo>
                      <a:pt x="88900" y="2623021"/>
                      <a:pt x="59690" y="2593811"/>
                      <a:pt x="59690" y="2558251"/>
                    </a:cubicBezTo>
                    <a:lnTo>
                      <a:pt x="59690" y="124460"/>
                    </a:lnTo>
                    <a:cubicBezTo>
                      <a:pt x="59690" y="88900"/>
                      <a:pt x="88900" y="59690"/>
                      <a:pt x="124460" y="59690"/>
                    </a:cubicBezTo>
                    <a:lnTo>
                      <a:pt x="1733385" y="59690"/>
                    </a:lnTo>
                    <a:moveTo>
                      <a:pt x="1733385" y="0"/>
                    </a:moveTo>
                    <a:lnTo>
                      <a:pt x="124460" y="0"/>
                    </a:lnTo>
                    <a:cubicBezTo>
                      <a:pt x="55880" y="0"/>
                      <a:pt x="0" y="55880"/>
                      <a:pt x="0" y="124460"/>
                    </a:cubicBezTo>
                    <a:lnTo>
                      <a:pt x="0" y="2558251"/>
                    </a:lnTo>
                    <a:cubicBezTo>
                      <a:pt x="0" y="2626831"/>
                      <a:pt x="55880" y="2682711"/>
                      <a:pt x="124460" y="2682711"/>
                    </a:cubicBezTo>
                    <a:lnTo>
                      <a:pt x="1733385" y="2682711"/>
                    </a:lnTo>
                    <a:cubicBezTo>
                      <a:pt x="1801965" y="2682711"/>
                      <a:pt x="1857845" y="2626831"/>
                      <a:pt x="1857845" y="2558251"/>
                    </a:cubicBezTo>
                    <a:lnTo>
                      <a:pt x="1857845" y="124460"/>
                    </a:lnTo>
                    <a:cubicBezTo>
                      <a:pt x="1857845" y="55880"/>
                      <a:pt x="1801965" y="0"/>
                      <a:pt x="1733385" y="0"/>
                    </a:cubicBezTo>
                    <a:close/>
                  </a:path>
                </a:pathLst>
              </a:custGeom>
              <a:solidFill>
                <a:srgbClr val="8C98FE"/>
              </a:solidFill>
            </p:spPr>
          </p:sp>
        </p:grpSp>
        <p:grpSp>
          <p:nvGrpSpPr>
            <p:cNvPr id="25" name="Group 25"/>
            <p:cNvGrpSpPr/>
            <p:nvPr/>
          </p:nvGrpSpPr>
          <p:grpSpPr>
            <a:xfrm>
              <a:off x="928172" y="2172336"/>
              <a:ext cx="3453763" cy="3453763"/>
              <a:chOff x="0" y="0"/>
              <a:chExt cx="812800" cy="812800"/>
            </a:xfrm>
          </p:grpSpPr>
          <p:sp>
            <p:nvSpPr>
              <p:cNvPr id="26" name="Freeform 26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142875" cap="sq">
                <a:solidFill>
                  <a:srgbClr val="8C98FE"/>
                </a:solidFill>
                <a:prstDash val="solid"/>
                <a:miter/>
              </a:ln>
            </p:spPr>
          </p:sp>
          <p:sp>
            <p:nvSpPr>
              <p:cNvPr id="27" name="TextBox 27"/>
              <p:cNvSpPr txBox="1"/>
              <p:nvPr/>
            </p:nvSpPr>
            <p:spPr>
              <a:xfrm>
                <a:off x="76200" y="57150"/>
                <a:ext cx="660400" cy="679450"/>
              </a:xfrm>
              <a:prstGeom prst="rect">
                <a:avLst/>
              </a:prstGeom>
            </p:spPr>
            <p:txBody>
              <a:bodyPr lIns="25314" tIns="25314" rIns="25314" bIns="25314" rtlCol="0" anchor="ctr"/>
              <a:lstStyle/>
              <a:p>
                <a:pPr algn="ctr">
                  <a:lnSpc>
                    <a:spcPts val="1228"/>
                  </a:lnSpc>
                </a:pPr>
                <a:endParaRPr/>
              </a:p>
            </p:txBody>
          </p:sp>
        </p:grpSp>
        <p:sp>
          <p:nvSpPr>
            <p:cNvPr id="28" name="TextBox 28"/>
            <p:cNvSpPr txBox="1"/>
            <p:nvPr/>
          </p:nvSpPr>
          <p:spPr>
            <a:xfrm>
              <a:off x="447943" y="737597"/>
              <a:ext cx="4518189" cy="50865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3209"/>
                </a:lnSpc>
                <a:spcBef>
                  <a:spcPct val="0"/>
                </a:spcBef>
              </a:pPr>
              <a:r>
                <a:rPr lang="en-US" sz="2292">
                  <a:solidFill>
                    <a:srgbClr val="8C98FE"/>
                  </a:solidFill>
                  <a:latin typeface="Bobby Jones"/>
                  <a:ea typeface="Bobby Jones"/>
                  <a:cs typeface="Bobby Jones"/>
                  <a:sym typeface="Bobby Jones"/>
                </a:rPr>
                <a:t>atelier 5 </a:t>
              </a:r>
            </a:p>
          </p:txBody>
        </p:sp>
        <p:sp>
          <p:nvSpPr>
            <p:cNvPr id="29" name="TextBox 29"/>
            <p:cNvSpPr txBox="1"/>
            <p:nvPr/>
          </p:nvSpPr>
          <p:spPr>
            <a:xfrm>
              <a:off x="363700" y="1312929"/>
              <a:ext cx="4622157" cy="43233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120"/>
                </a:lnSpc>
              </a:pPr>
              <a:r>
                <a:rPr lang="en-US" sz="2494">
                  <a:solidFill>
                    <a:srgbClr val="8C98FE"/>
                  </a:solidFill>
                  <a:latin typeface="Bobby Jones"/>
                  <a:ea typeface="Bobby Jones"/>
                  <a:cs typeface="Bobby Jones"/>
                  <a:sym typeface="Bobby Jones"/>
                </a:rPr>
                <a:t>Accueillir mes émotions</a:t>
              </a:r>
            </a:p>
          </p:txBody>
        </p:sp>
        <p:sp>
          <p:nvSpPr>
            <p:cNvPr id="30" name="TextBox 30"/>
            <p:cNvSpPr txBox="1"/>
            <p:nvPr/>
          </p:nvSpPr>
          <p:spPr>
            <a:xfrm>
              <a:off x="634121" y="6181388"/>
              <a:ext cx="4145833" cy="63883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just">
                <a:lnSpc>
                  <a:spcPts val="1020"/>
                </a:lnSpc>
              </a:pPr>
              <a:r>
                <a:rPr lang="en-US" sz="745" b="1">
                  <a:solidFill>
                    <a:srgbClr val="000000"/>
                  </a:solidFill>
                  <a:latin typeface="Poppins Bold"/>
                  <a:ea typeface="Poppins Bold"/>
                  <a:cs typeface="Poppins Bold"/>
                  <a:sym typeface="Poppins Bold"/>
                </a:rPr>
                <a:t>Animateurs  possibles</a:t>
              </a:r>
            </a:p>
            <a:p>
              <a:pPr marL="148501" lvl="1" indent="-74250" algn="just">
                <a:lnSpc>
                  <a:spcPts val="942"/>
                </a:lnSpc>
                <a:buFont typeface="Arial"/>
                <a:buChar char="•"/>
              </a:pPr>
              <a:r>
                <a:rPr lang="en-US" sz="687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rPr>
                <a:t>Psychologue</a:t>
              </a:r>
            </a:p>
            <a:p>
              <a:pPr marL="148501" lvl="1" indent="-74250" algn="just">
                <a:lnSpc>
                  <a:spcPts val="942"/>
                </a:lnSpc>
                <a:buFont typeface="Arial"/>
                <a:buChar char="•"/>
              </a:pPr>
              <a:r>
                <a:rPr lang="en-US" sz="687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rPr>
                <a:t>Infirmier</a:t>
              </a:r>
            </a:p>
            <a:p>
              <a:pPr marL="148501" lvl="1" indent="-74250" algn="just">
                <a:lnSpc>
                  <a:spcPts val="942"/>
                </a:lnSpc>
                <a:buFont typeface="Arial"/>
                <a:buChar char="•"/>
              </a:pPr>
              <a:r>
                <a:rPr lang="en-US" sz="687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rPr>
                <a:t>Patient-partenaire</a:t>
              </a:r>
            </a:p>
          </p:txBody>
        </p:sp>
        <p:sp>
          <p:nvSpPr>
            <p:cNvPr id="31" name="Freeform 31"/>
            <p:cNvSpPr/>
            <p:nvPr/>
          </p:nvSpPr>
          <p:spPr>
            <a:xfrm>
              <a:off x="3657818" y="6336205"/>
              <a:ext cx="327812" cy="357776"/>
            </a:xfrm>
            <a:custGeom>
              <a:avLst/>
              <a:gdLst/>
              <a:ahLst/>
              <a:cxnLst/>
              <a:rect l="l" t="t" r="r" b="b"/>
              <a:pathLst>
                <a:path w="327812" h="357776">
                  <a:moveTo>
                    <a:pt x="0" y="0"/>
                  </a:moveTo>
                  <a:lnTo>
                    <a:pt x="327812" y="0"/>
                  </a:lnTo>
                  <a:lnTo>
                    <a:pt x="327812" y="357776"/>
                  </a:lnTo>
                  <a:lnTo>
                    <a:pt x="0" y="35777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=""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2" name="TextBox 32"/>
            <p:cNvSpPr txBox="1"/>
            <p:nvPr/>
          </p:nvSpPr>
          <p:spPr>
            <a:xfrm>
              <a:off x="4082505" y="6413530"/>
              <a:ext cx="697449" cy="17455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just">
                <a:lnSpc>
                  <a:spcPts val="1020"/>
                </a:lnSpc>
              </a:pPr>
              <a:r>
                <a:rPr lang="en-US" sz="745" b="1">
                  <a:solidFill>
                    <a:srgbClr val="7282F4"/>
                  </a:solidFill>
                  <a:latin typeface="Poppins Bold"/>
                  <a:ea typeface="Poppins Bold"/>
                  <a:cs typeface="Poppins Bold"/>
                  <a:sym typeface="Poppins Bold"/>
                </a:rPr>
                <a:t>1h30</a:t>
              </a:r>
            </a:p>
          </p:txBody>
        </p:sp>
        <p:sp>
          <p:nvSpPr>
            <p:cNvPr id="33" name="Freeform 33"/>
            <p:cNvSpPr/>
            <p:nvPr/>
          </p:nvSpPr>
          <p:spPr>
            <a:xfrm>
              <a:off x="1563797" y="2674602"/>
              <a:ext cx="2182512" cy="2404972"/>
            </a:xfrm>
            <a:custGeom>
              <a:avLst/>
              <a:gdLst/>
              <a:ahLst/>
              <a:cxnLst/>
              <a:rect l="l" t="t" r="r" b="b"/>
              <a:pathLst>
                <a:path w="2182512" h="2404972">
                  <a:moveTo>
                    <a:pt x="0" y="0"/>
                  </a:moveTo>
                  <a:lnTo>
                    <a:pt x="2182512" y="0"/>
                  </a:lnTo>
                  <a:lnTo>
                    <a:pt x="2182512" y="2404971"/>
                  </a:lnTo>
                  <a:lnTo>
                    <a:pt x="0" y="240497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=""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34" name="Freeform 34"/>
          <p:cNvSpPr/>
          <p:nvPr/>
        </p:nvSpPr>
        <p:spPr>
          <a:xfrm>
            <a:off x="13918472" y="4036417"/>
            <a:ext cx="2949767" cy="4166942"/>
          </a:xfrm>
          <a:custGeom>
            <a:avLst/>
            <a:gdLst/>
            <a:ahLst/>
            <a:cxnLst/>
            <a:rect l="l" t="t" r="r" b="b"/>
            <a:pathLst>
              <a:path w="2949767" h="4166942">
                <a:moveTo>
                  <a:pt x="0" y="0"/>
                </a:moveTo>
                <a:lnTo>
                  <a:pt x="2949767" y="0"/>
                </a:lnTo>
                <a:lnTo>
                  <a:pt x="2949767" y="4166941"/>
                </a:lnTo>
                <a:lnTo>
                  <a:pt x="0" y="4166941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35" name="TextBox 35"/>
          <p:cNvSpPr txBox="1"/>
          <p:nvPr/>
        </p:nvSpPr>
        <p:spPr>
          <a:xfrm>
            <a:off x="758508" y="1310946"/>
            <a:ext cx="3048211" cy="4641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17"/>
              </a:lnSpc>
            </a:pPr>
            <a:r>
              <a:rPr lang="en-US" sz="2726" spc="215">
                <a:solidFill>
                  <a:srgbClr val="E4E4E4"/>
                </a:solidFill>
                <a:latin typeface="Montserrat"/>
                <a:ea typeface="Montserrat"/>
                <a:cs typeface="Montserrat"/>
                <a:sym typeface="Montserrat"/>
              </a:rPr>
              <a:t>ATELIERS</a:t>
            </a:r>
          </a:p>
        </p:txBody>
      </p:sp>
      <p:sp>
        <p:nvSpPr>
          <p:cNvPr id="36" name="TextBox 36"/>
          <p:cNvSpPr txBox="1"/>
          <p:nvPr/>
        </p:nvSpPr>
        <p:spPr>
          <a:xfrm>
            <a:off x="801938" y="363187"/>
            <a:ext cx="2828458" cy="4641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17"/>
              </a:lnSpc>
            </a:pPr>
            <a:r>
              <a:rPr lang="en-US" sz="2726" spc="215">
                <a:solidFill>
                  <a:srgbClr val="231F20"/>
                </a:solidFill>
                <a:latin typeface="Montserrat"/>
                <a:ea typeface="Montserrat"/>
                <a:cs typeface="Montserrat"/>
                <a:sym typeface="Montserrat"/>
              </a:rPr>
              <a:t>MALLETTE</a:t>
            </a:r>
          </a:p>
        </p:txBody>
      </p:sp>
      <p:sp>
        <p:nvSpPr>
          <p:cNvPr id="37" name="TextBox 37"/>
          <p:cNvSpPr txBox="1"/>
          <p:nvPr/>
        </p:nvSpPr>
        <p:spPr>
          <a:xfrm>
            <a:off x="758508" y="9313889"/>
            <a:ext cx="3048211" cy="4641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17"/>
              </a:lnSpc>
            </a:pPr>
            <a:r>
              <a:rPr lang="en-US" sz="2726" spc="215">
                <a:solidFill>
                  <a:srgbClr val="231F20"/>
                </a:solidFill>
                <a:latin typeface="Montserrat"/>
                <a:ea typeface="Montserrat"/>
                <a:cs typeface="Montserrat"/>
                <a:sym typeface="Montserrat"/>
              </a:rPr>
              <a:t>RESSOURCES</a:t>
            </a:r>
          </a:p>
        </p:txBody>
      </p:sp>
      <p:sp>
        <p:nvSpPr>
          <p:cNvPr id="38" name="TextBox 38"/>
          <p:cNvSpPr txBox="1"/>
          <p:nvPr/>
        </p:nvSpPr>
        <p:spPr>
          <a:xfrm>
            <a:off x="5105672" y="2910261"/>
            <a:ext cx="3221396" cy="48828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41"/>
              </a:lnSpc>
            </a:pPr>
            <a:r>
              <a:rPr lang="en-US" sz="2199" b="1" i="1">
                <a:solidFill>
                  <a:srgbClr val="000000"/>
                </a:solidFill>
                <a:latin typeface="Montserrat Bold Italics"/>
                <a:ea typeface="Montserrat Bold Italics"/>
                <a:cs typeface="Montserrat Bold Italics"/>
                <a:sym typeface="Montserrat Bold Italics"/>
              </a:rPr>
              <a:t>Mettre des mots sur ses émotions, déterminer ses besoins et identifier les ressources possibles</a:t>
            </a:r>
          </a:p>
          <a:p>
            <a:pPr algn="ctr">
              <a:lnSpc>
                <a:spcPts val="2441"/>
              </a:lnSpc>
            </a:pPr>
            <a:endParaRPr lang="en-US" sz="2199" b="1" i="1">
              <a:solidFill>
                <a:srgbClr val="000000"/>
              </a:solidFill>
              <a:latin typeface="Montserrat Bold Italics"/>
              <a:ea typeface="Montserrat Bold Italics"/>
              <a:cs typeface="Montserrat Bold Italics"/>
              <a:sym typeface="Montserrat Bold Italics"/>
            </a:endParaRPr>
          </a:p>
          <a:p>
            <a:pPr marL="474979" lvl="1" indent="-237490" algn="l">
              <a:lnSpc>
                <a:spcPts val="2441"/>
              </a:lnSpc>
              <a:buFont typeface="Arial"/>
              <a:buChar char="•"/>
            </a:pPr>
            <a:r>
              <a:rPr lang="en-US" sz="2199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Émotiomètre</a:t>
            </a:r>
          </a:p>
          <a:p>
            <a:pPr marL="474979" lvl="1" indent="-237490" algn="l">
              <a:lnSpc>
                <a:spcPts val="2441"/>
              </a:lnSpc>
              <a:buFont typeface="Arial"/>
              <a:buChar char="•"/>
            </a:pPr>
            <a:r>
              <a:rPr lang="en-US" sz="2199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Cartes « J’ai besoin de … »</a:t>
            </a:r>
          </a:p>
          <a:p>
            <a:pPr marL="474979" lvl="1" indent="-237490" algn="l">
              <a:lnSpc>
                <a:spcPts val="2441"/>
              </a:lnSpc>
              <a:buFont typeface="Arial"/>
              <a:buChar char="•"/>
            </a:pPr>
            <a:r>
              <a:rPr lang="en-US" sz="2199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Ressources « Je peux … »</a:t>
            </a:r>
          </a:p>
          <a:p>
            <a:pPr marL="474979" lvl="1" indent="-237490" algn="l">
              <a:lnSpc>
                <a:spcPts val="2441"/>
              </a:lnSpc>
              <a:buFont typeface="Arial"/>
              <a:buChar char="•"/>
            </a:pPr>
            <a:r>
              <a:rPr lang="en-US" sz="2199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Initiation à la cohérence cardiaque</a:t>
            </a:r>
          </a:p>
          <a:p>
            <a:pPr algn="l">
              <a:lnSpc>
                <a:spcPts val="2441"/>
              </a:lnSpc>
            </a:pPr>
            <a:endParaRPr lang="en-US" sz="2199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9" name="Freeform 39"/>
          <p:cNvSpPr/>
          <p:nvPr/>
        </p:nvSpPr>
        <p:spPr>
          <a:xfrm>
            <a:off x="12920311" y="1775083"/>
            <a:ext cx="1239814" cy="1239814"/>
          </a:xfrm>
          <a:custGeom>
            <a:avLst/>
            <a:gdLst/>
            <a:ahLst/>
            <a:cxnLst/>
            <a:rect l="l" t="t" r="r" b="b"/>
            <a:pathLst>
              <a:path w="1239814" h="1239814">
                <a:moveTo>
                  <a:pt x="0" y="0"/>
                </a:moveTo>
                <a:lnTo>
                  <a:pt x="1239814" y="0"/>
                </a:lnTo>
                <a:lnTo>
                  <a:pt x="1239814" y="1239814"/>
                </a:lnTo>
                <a:lnTo>
                  <a:pt x="0" y="1239814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=""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40" name="Freeform 23"/>
          <p:cNvSpPr/>
          <p:nvPr/>
        </p:nvSpPr>
        <p:spPr>
          <a:xfrm>
            <a:off x="14284704" y="9334500"/>
            <a:ext cx="3194623" cy="701829"/>
          </a:xfrm>
          <a:custGeom>
            <a:avLst/>
            <a:gdLst/>
            <a:ahLst/>
            <a:cxnLst/>
            <a:rect l="l" t="t" r="r" b="b"/>
            <a:pathLst>
              <a:path w="4157483" h="956221">
                <a:moveTo>
                  <a:pt x="0" y="0"/>
                </a:moveTo>
                <a:lnTo>
                  <a:pt x="4157483" y="0"/>
                </a:lnTo>
                <a:lnTo>
                  <a:pt x="4157483" y="956221"/>
                </a:lnTo>
                <a:lnTo>
                  <a:pt x="0" y="956221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</p:sp>
      <p:sp>
        <p:nvSpPr>
          <p:cNvPr id="41" name="ZoneTexte 40"/>
          <p:cNvSpPr txBox="1"/>
          <p:nvPr/>
        </p:nvSpPr>
        <p:spPr>
          <a:xfrm>
            <a:off x="228600" y="9944100"/>
            <a:ext cx="66612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CNRC - 02.10.2025</a:t>
            </a:r>
            <a:endParaRPr lang="fr-FR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90332" y="516802"/>
            <a:ext cx="6517832" cy="9253395"/>
            <a:chOff x="0" y="0"/>
            <a:chExt cx="1076148" cy="152781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076148" cy="1527812"/>
            </a:xfrm>
            <a:custGeom>
              <a:avLst/>
              <a:gdLst/>
              <a:ahLst/>
              <a:cxnLst/>
              <a:rect l="l" t="t" r="r" b="b"/>
              <a:pathLst>
                <a:path w="1076148" h="1527812">
                  <a:moveTo>
                    <a:pt x="87898" y="0"/>
                  </a:moveTo>
                  <a:lnTo>
                    <a:pt x="988251" y="0"/>
                  </a:lnTo>
                  <a:cubicBezTo>
                    <a:pt x="1036795" y="0"/>
                    <a:pt x="1076148" y="39353"/>
                    <a:pt x="1076148" y="87898"/>
                  </a:cubicBezTo>
                  <a:lnTo>
                    <a:pt x="1076148" y="1439915"/>
                  </a:lnTo>
                  <a:cubicBezTo>
                    <a:pt x="1076148" y="1488459"/>
                    <a:pt x="1036795" y="1527812"/>
                    <a:pt x="988251" y="1527812"/>
                  </a:cubicBezTo>
                  <a:lnTo>
                    <a:pt x="87898" y="1527812"/>
                  </a:lnTo>
                  <a:cubicBezTo>
                    <a:pt x="39353" y="1527812"/>
                    <a:pt x="0" y="1488459"/>
                    <a:pt x="0" y="1439915"/>
                  </a:cubicBezTo>
                  <a:lnTo>
                    <a:pt x="0" y="87898"/>
                  </a:lnTo>
                  <a:cubicBezTo>
                    <a:pt x="0" y="39353"/>
                    <a:pt x="39353" y="0"/>
                    <a:pt x="87898" y="0"/>
                  </a:cubicBezTo>
                  <a:close/>
                </a:path>
              </a:pathLst>
            </a:custGeom>
            <a:blipFill>
              <a:blip r:embed="rId2"/>
              <a:stretch>
                <a:fillRect t="-52" b="-52"/>
              </a:stretch>
            </a:blipFill>
          </p:spPr>
        </p:sp>
      </p:grpSp>
      <p:grpSp>
        <p:nvGrpSpPr>
          <p:cNvPr id="4" name="Group 4"/>
          <p:cNvGrpSpPr/>
          <p:nvPr/>
        </p:nvGrpSpPr>
        <p:grpSpPr>
          <a:xfrm>
            <a:off x="7071810" y="212724"/>
            <a:ext cx="10848918" cy="7450976"/>
            <a:chOff x="0" y="0"/>
            <a:chExt cx="3995344" cy="274398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3995345" cy="2743980"/>
            </a:xfrm>
            <a:custGeom>
              <a:avLst/>
              <a:gdLst/>
              <a:ahLst/>
              <a:cxnLst/>
              <a:rect l="l" t="t" r="r" b="b"/>
              <a:pathLst>
                <a:path w="3995345" h="2743980">
                  <a:moveTo>
                    <a:pt x="36394" y="0"/>
                  </a:moveTo>
                  <a:lnTo>
                    <a:pt x="3958950" y="0"/>
                  </a:lnTo>
                  <a:cubicBezTo>
                    <a:pt x="3968603" y="0"/>
                    <a:pt x="3977860" y="3834"/>
                    <a:pt x="3984685" y="10660"/>
                  </a:cubicBezTo>
                  <a:cubicBezTo>
                    <a:pt x="3991510" y="17485"/>
                    <a:pt x="3995345" y="26742"/>
                    <a:pt x="3995345" y="36394"/>
                  </a:cubicBezTo>
                  <a:lnTo>
                    <a:pt x="3995345" y="2707586"/>
                  </a:lnTo>
                  <a:cubicBezTo>
                    <a:pt x="3995345" y="2717238"/>
                    <a:pt x="3991510" y="2726495"/>
                    <a:pt x="3984685" y="2733320"/>
                  </a:cubicBezTo>
                  <a:cubicBezTo>
                    <a:pt x="3977860" y="2740146"/>
                    <a:pt x="3968603" y="2743980"/>
                    <a:pt x="3958950" y="2743980"/>
                  </a:cubicBezTo>
                  <a:lnTo>
                    <a:pt x="36394" y="2743980"/>
                  </a:lnTo>
                  <a:cubicBezTo>
                    <a:pt x="26742" y="2743980"/>
                    <a:pt x="17485" y="2740146"/>
                    <a:pt x="10660" y="2733320"/>
                  </a:cubicBezTo>
                  <a:cubicBezTo>
                    <a:pt x="3834" y="2726495"/>
                    <a:pt x="0" y="2717238"/>
                    <a:pt x="0" y="2707586"/>
                  </a:cubicBezTo>
                  <a:lnTo>
                    <a:pt x="0" y="36394"/>
                  </a:lnTo>
                  <a:cubicBezTo>
                    <a:pt x="0" y="26742"/>
                    <a:pt x="3834" y="17485"/>
                    <a:pt x="10660" y="10660"/>
                  </a:cubicBezTo>
                  <a:cubicBezTo>
                    <a:pt x="17485" y="3834"/>
                    <a:pt x="26742" y="0"/>
                    <a:pt x="36394" y="0"/>
                  </a:cubicBezTo>
                  <a:close/>
                </a:path>
              </a:pathLst>
            </a:custGeom>
            <a:solidFill>
              <a:srgbClr val="E4E4E4"/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0" y="-38100"/>
              <a:ext cx="3995344" cy="278208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7071810" y="1933791"/>
            <a:ext cx="10848918" cy="5774439"/>
            <a:chOff x="0" y="0"/>
            <a:chExt cx="3995344" cy="212656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995345" cy="2126560"/>
            </a:xfrm>
            <a:custGeom>
              <a:avLst/>
              <a:gdLst/>
              <a:ahLst/>
              <a:cxnLst/>
              <a:rect l="l" t="t" r="r" b="b"/>
              <a:pathLst>
                <a:path w="3995345" h="2126560">
                  <a:moveTo>
                    <a:pt x="36394" y="0"/>
                  </a:moveTo>
                  <a:lnTo>
                    <a:pt x="3958950" y="0"/>
                  </a:lnTo>
                  <a:cubicBezTo>
                    <a:pt x="3968603" y="0"/>
                    <a:pt x="3977860" y="3834"/>
                    <a:pt x="3984685" y="10660"/>
                  </a:cubicBezTo>
                  <a:cubicBezTo>
                    <a:pt x="3991510" y="17485"/>
                    <a:pt x="3995345" y="26742"/>
                    <a:pt x="3995345" y="36394"/>
                  </a:cubicBezTo>
                  <a:lnTo>
                    <a:pt x="3995345" y="2090165"/>
                  </a:lnTo>
                  <a:cubicBezTo>
                    <a:pt x="3995345" y="2099818"/>
                    <a:pt x="3991510" y="2109075"/>
                    <a:pt x="3984685" y="2115900"/>
                  </a:cubicBezTo>
                  <a:cubicBezTo>
                    <a:pt x="3977860" y="2122725"/>
                    <a:pt x="3968603" y="2126560"/>
                    <a:pt x="3958950" y="2126560"/>
                  </a:cubicBezTo>
                  <a:lnTo>
                    <a:pt x="36394" y="2126560"/>
                  </a:lnTo>
                  <a:cubicBezTo>
                    <a:pt x="26742" y="2126560"/>
                    <a:pt x="17485" y="2122725"/>
                    <a:pt x="10660" y="2115900"/>
                  </a:cubicBezTo>
                  <a:cubicBezTo>
                    <a:pt x="3834" y="2109075"/>
                    <a:pt x="0" y="2099818"/>
                    <a:pt x="0" y="2090165"/>
                  </a:cubicBezTo>
                  <a:lnTo>
                    <a:pt x="0" y="36394"/>
                  </a:lnTo>
                  <a:cubicBezTo>
                    <a:pt x="0" y="26742"/>
                    <a:pt x="3834" y="17485"/>
                    <a:pt x="10660" y="10660"/>
                  </a:cubicBezTo>
                  <a:cubicBezTo>
                    <a:pt x="17485" y="3834"/>
                    <a:pt x="26742" y="0"/>
                    <a:pt x="36394" y="0"/>
                  </a:cubicBezTo>
                  <a:close/>
                </a:path>
              </a:pathLst>
            </a:custGeom>
            <a:solidFill>
              <a:srgbClr val="E7C3D2"/>
            </a:solidFill>
          </p:spPr>
        </p:sp>
        <p:sp>
          <p:nvSpPr>
            <p:cNvPr id="9" name="TextBox 9"/>
            <p:cNvSpPr txBox="1"/>
            <p:nvPr/>
          </p:nvSpPr>
          <p:spPr>
            <a:xfrm>
              <a:off x="0" y="-38100"/>
              <a:ext cx="3995344" cy="216466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7071810" y="3695356"/>
            <a:ext cx="10848918" cy="6378920"/>
            <a:chOff x="0" y="0"/>
            <a:chExt cx="3995344" cy="2349173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3995345" cy="2349173"/>
            </a:xfrm>
            <a:custGeom>
              <a:avLst/>
              <a:gdLst/>
              <a:ahLst/>
              <a:cxnLst/>
              <a:rect l="l" t="t" r="r" b="b"/>
              <a:pathLst>
                <a:path w="3995345" h="2349173">
                  <a:moveTo>
                    <a:pt x="36394" y="0"/>
                  </a:moveTo>
                  <a:lnTo>
                    <a:pt x="3958950" y="0"/>
                  </a:lnTo>
                  <a:cubicBezTo>
                    <a:pt x="3968603" y="0"/>
                    <a:pt x="3977860" y="3834"/>
                    <a:pt x="3984685" y="10660"/>
                  </a:cubicBezTo>
                  <a:cubicBezTo>
                    <a:pt x="3991510" y="17485"/>
                    <a:pt x="3995345" y="26742"/>
                    <a:pt x="3995345" y="36394"/>
                  </a:cubicBezTo>
                  <a:lnTo>
                    <a:pt x="3995345" y="2312778"/>
                  </a:lnTo>
                  <a:cubicBezTo>
                    <a:pt x="3995345" y="2322431"/>
                    <a:pt x="3991510" y="2331688"/>
                    <a:pt x="3984685" y="2338513"/>
                  </a:cubicBezTo>
                  <a:cubicBezTo>
                    <a:pt x="3977860" y="2345338"/>
                    <a:pt x="3968603" y="2349173"/>
                    <a:pt x="3958950" y="2349173"/>
                  </a:cubicBezTo>
                  <a:lnTo>
                    <a:pt x="36394" y="2349173"/>
                  </a:lnTo>
                  <a:cubicBezTo>
                    <a:pt x="16294" y="2349173"/>
                    <a:pt x="0" y="2332878"/>
                    <a:pt x="0" y="2312778"/>
                  </a:cubicBezTo>
                  <a:lnTo>
                    <a:pt x="0" y="36394"/>
                  </a:lnTo>
                  <a:cubicBezTo>
                    <a:pt x="0" y="26742"/>
                    <a:pt x="3834" y="17485"/>
                    <a:pt x="10660" y="10660"/>
                  </a:cubicBezTo>
                  <a:cubicBezTo>
                    <a:pt x="17485" y="3834"/>
                    <a:pt x="26742" y="0"/>
                    <a:pt x="36394" y="0"/>
                  </a:cubicBezTo>
                  <a:close/>
                </a:path>
              </a:pathLst>
            </a:custGeom>
            <a:solidFill>
              <a:srgbClr val="E28588"/>
            </a:solidFill>
          </p:spPr>
        </p:sp>
        <p:sp>
          <p:nvSpPr>
            <p:cNvPr id="12" name="TextBox 12"/>
            <p:cNvSpPr txBox="1"/>
            <p:nvPr/>
          </p:nvSpPr>
          <p:spPr>
            <a:xfrm>
              <a:off x="0" y="-38100"/>
              <a:ext cx="3995344" cy="238727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7071810" y="4160777"/>
            <a:ext cx="3789675" cy="684557"/>
            <a:chOff x="0" y="0"/>
            <a:chExt cx="998104" cy="180295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998104" cy="180295"/>
            </a:xfrm>
            <a:custGeom>
              <a:avLst/>
              <a:gdLst/>
              <a:ahLst/>
              <a:cxnLst/>
              <a:rect l="l" t="t" r="r" b="b"/>
              <a:pathLst>
                <a:path w="998104" h="180295">
                  <a:moveTo>
                    <a:pt x="90147" y="0"/>
                  </a:moveTo>
                  <a:lnTo>
                    <a:pt x="907956" y="0"/>
                  </a:lnTo>
                  <a:cubicBezTo>
                    <a:pt x="931865" y="0"/>
                    <a:pt x="954794" y="9498"/>
                    <a:pt x="971700" y="26404"/>
                  </a:cubicBezTo>
                  <a:cubicBezTo>
                    <a:pt x="988606" y="43309"/>
                    <a:pt x="998104" y="66239"/>
                    <a:pt x="998104" y="90147"/>
                  </a:cubicBezTo>
                  <a:lnTo>
                    <a:pt x="998104" y="90147"/>
                  </a:lnTo>
                  <a:cubicBezTo>
                    <a:pt x="998104" y="114056"/>
                    <a:pt x="988606" y="136985"/>
                    <a:pt x="971700" y="153891"/>
                  </a:cubicBezTo>
                  <a:cubicBezTo>
                    <a:pt x="954794" y="170797"/>
                    <a:pt x="931865" y="180295"/>
                    <a:pt x="907956" y="180295"/>
                  </a:cubicBezTo>
                  <a:lnTo>
                    <a:pt x="90147" y="180295"/>
                  </a:lnTo>
                  <a:cubicBezTo>
                    <a:pt x="66239" y="180295"/>
                    <a:pt x="43309" y="170797"/>
                    <a:pt x="26404" y="153891"/>
                  </a:cubicBezTo>
                  <a:cubicBezTo>
                    <a:pt x="9498" y="136985"/>
                    <a:pt x="0" y="114056"/>
                    <a:pt x="0" y="90147"/>
                  </a:cubicBezTo>
                  <a:lnTo>
                    <a:pt x="0" y="90147"/>
                  </a:lnTo>
                  <a:cubicBezTo>
                    <a:pt x="0" y="66239"/>
                    <a:pt x="9498" y="43309"/>
                    <a:pt x="26404" y="26404"/>
                  </a:cubicBezTo>
                  <a:cubicBezTo>
                    <a:pt x="43309" y="9498"/>
                    <a:pt x="66239" y="0"/>
                    <a:pt x="90147" y="0"/>
                  </a:cubicBezTo>
                  <a:close/>
                </a:path>
              </a:pathLst>
            </a:custGeom>
            <a:solidFill>
              <a:srgbClr val="2D7C82"/>
            </a:solidFill>
          </p:spPr>
        </p:sp>
        <p:sp>
          <p:nvSpPr>
            <p:cNvPr id="15" name="TextBox 15"/>
            <p:cNvSpPr txBox="1"/>
            <p:nvPr/>
          </p:nvSpPr>
          <p:spPr>
            <a:xfrm>
              <a:off x="0" y="-38100"/>
              <a:ext cx="998104" cy="21839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7071810" y="2435175"/>
            <a:ext cx="3789675" cy="684557"/>
            <a:chOff x="0" y="0"/>
            <a:chExt cx="998104" cy="180295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998104" cy="180295"/>
            </a:xfrm>
            <a:custGeom>
              <a:avLst/>
              <a:gdLst/>
              <a:ahLst/>
              <a:cxnLst/>
              <a:rect l="l" t="t" r="r" b="b"/>
              <a:pathLst>
                <a:path w="998104" h="180295">
                  <a:moveTo>
                    <a:pt x="90147" y="0"/>
                  </a:moveTo>
                  <a:lnTo>
                    <a:pt x="907956" y="0"/>
                  </a:lnTo>
                  <a:cubicBezTo>
                    <a:pt x="931865" y="0"/>
                    <a:pt x="954794" y="9498"/>
                    <a:pt x="971700" y="26404"/>
                  </a:cubicBezTo>
                  <a:cubicBezTo>
                    <a:pt x="988606" y="43309"/>
                    <a:pt x="998104" y="66239"/>
                    <a:pt x="998104" y="90147"/>
                  </a:cubicBezTo>
                  <a:lnTo>
                    <a:pt x="998104" y="90147"/>
                  </a:lnTo>
                  <a:cubicBezTo>
                    <a:pt x="998104" y="114056"/>
                    <a:pt x="988606" y="136985"/>
                    <a:pt x="971700" y="153891"/>
                  </a:cubicBezTo>
                  <a:cubicBezTo>
                    <a:pt x="954794" y="170797"/>
                    <a:pt x="931865" y="180295"/>
                    <a:pt x="907956" y="180295"/>
                  </a:cubicBezTo>
                  <a:lnTo>
                    <a:pt x="90147" y="180295"/>
                  </a:lnTo>
                  <a:cubicBezTo>
                    <a:pt x="66239" y="180295"/>
                    <a:pt x="43309" y="170797"/>
                    <a:pt x="26404" y="153891"/>
                  </a:cubicBezTo>
                  <a:cubicBezTo>
                    <a:pt x="9498" y="136985"/>
                    <a:pt x="0" y="114056"/>
                    <a:pt x="0" y="90147"/>
                  </a:cubicBezTo>
                  <a:lnTo>
                    <a:pt x="0" y="90147"/>
                  </a:lnTo>
                  <a:cubicBezTo>
                    <a:pt x="0" y="66239"/>
                    <a:pt x="9498" y="43309"/>
                    <a:pt x="26404" y="26404"/>
                  </a:cubicBezTo>
                  <a:cubicBezTo>
                    <a:pt x="43309" y="9498"/>
                    <a:pt x="66239" y="0"/>
                    <a:pt x="90147" y="0"/>
                  </a:cubicBez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</p:spPr>
        </p:sp>
        <p:sp>
          <p:nvSpPr>
            <p:cNvPr id="18" name="TextBox 18"/>
            <p:cNvSpPr txBox="1"/>
            <p:nvPr/>
          </p:nvSpPr>
          <p:spPr>
            <a:xfrm>
              <a:off x="0" y="-38100"/>
              <a:ext cx="998104" cy="21839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7071810" y="686421"/>
            <a:ext cx="3789675" cy="684557"/>
            <a:chOff x="0" y="0"/>
            <a:chExt cx="998104" cy="180295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998104" cy="180295"/>
            </a:xfrm>
            <a:custGeom>
              <a:avLst/>
              <a:gdLst/>
              <a:ahLst/>
              <a:cxnLst/>
              <a:rect l="l" t="t" r="r" b="b"/>
              <a:pathLst>
                <a:path w="998104" h="180295">
                  <a:moveTo>
                    <a:pt x="90147" y="0"/>
                  </a:moveTo>
                  <a:lnTo>
                    <a:pt x="907956" y="0"/>
                  </a:lnTo>
                  <a:cubicBezTo>
                    <a:pt x="931865" y="0"/>
                    <a:pt x="954794" y="9498"/>
                    <a:pt x="971700" y="26404"/>
                  </a:cubicBezTo>
                  <a:cubicBezTo>
                    <a:pt x="988606" y="43309"/>
                    <a:pt x="998104" y="66239"/>
                    <a:pt x="998104" y="90147"/>
                  </a:cubicBezTo>
                  <a:lnTo>
                    <a:pt x="998104" y="90147"/>
                  </a:lnTo>
                  <a:cubicBezTo>
                    <a:pt x="998104" y="114056"/>
                    <a:pt x="988606" y="136985"/>
                    <a:pt x="971700" y="153891"/>
                  </a:cubicBezTo>
                  <a:cubicBezTo>
                    <a:pt x="954794" y="170797"/>
                    <a:pt x="931865" y="180295"/>
                    <a:pt x="907956" y="180295"/>
                  </a:cubicBezTo>
                  <a:lnTo>
                    <a:pt x="90147" y="180295"/>
                  </a:lnTo>
                  <a:cubicBezTo>
                    <a:pt x="66239" y="180295"/>
                    <a:pt x="43309" y="170797"/>
                    <a:pt x="26404" y="153891"/>
                  </a:cubicBezTo>
                  <a:cubicBezTo>
                    <a:pt x="9498" y="136985"/>
                    <a:pt x="0" y="114056"/>
                    <a:pt x="0" y="90147"/>
                  </a:cubicBezTo>
                  <a:lnTo>
                    <a:pt x="0" y="90147"/>
                  </a:lnTo>
                  <a:cubicBezTo>
                    <a:pt x="0" y="66239"/>
                    <a:pt x="9498" y="43309"/>
                    <a:pt x="26404" y="26404"/>
                  </a:cubicBezTo>
                  <a:cubicBezTo>
                    <a:pt x="43309" y="9498"/>
                    <a:pt x="66239" y="0"/>
                    <a:pt x="90147" y="0"/>
                  </a:cubicBez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</p:spPr>
        </p:sp>
        <p:sp>
          <p:nvSpPr>
            <p:cNvPr id="21" name="TextBox 21"/>
            <p:cNvSpPr txBox="1"/>
            <p:nvPr/>
          </p:nvSpPr>
          <p:spPr>
            <a:xfrm>
              <a:off x="0" y="-38100"/>
              <a:ext cx="998104" cy="21839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2" name="Group 22"/>
          <p:cNvGrpSpPr/>
          <p:nvPr/>
        </p:nvGrpSpPr>
        <p:grpSpPr>
          <a:xfrm>
            <a:off x="13489170" y="3119732"/>
            <a:ext cx="3579653" cy="1265068"/>
            <a:chOff x="0" y="0"/>
            <a:chExt cx="1175309" cy="415361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1175309" cy="415361"/>
            </a:xfrm>
            <a:custGeom>
              <a:avLst/>
              <a:gdLst/>
              <a:ahLst/>
              <a:cxnLst/>
              <a:rect l="l" t="t" r="r" b="b"/>
              <a:pathLst>
                <a:path w="1175309" h="415361">
                  <a:moveTo>
                    <a:pt x="110301" y="0"/>
                  </a:moveTo>
                  <a:lnTo>
                    <a:pt x="1065009" y="0"/>
                  </a:lnTo>
                  <a:cubicBezTo>
                    <a:pt x="1125926" y="0"/>
                    <a:pt x="1175309" y="49383"/>
                    <a:pt x="1175309" y="110301"/>
                  </a:cubicBezTo>
                  <a:lnTo>
                    <a:pt x="1175309" y="305060"/>
                  </a:lnTo>
                  <a:cubicBezTo>
                    <a:pt x="1175309" y="365977"/>
                    <a:pt x="1125926" y="415361"/>
                    <a:pt x="1065009" y="415361"/>
                  </a:cubicBezTo>
                  <a:lnTo>
                    <a:pt x="110301" y="415361"/>
                  </a:lnTo>
                  <a:cubicBezTo>
                    <a:pt x="49383" y="415361"/>
                    <a:pt x="0" y="365977"/>
                    <a:pt x="0" y="305060"/>
                  </a:cubicBezTo>
                  <a:lnTo>
                    <a:pt x="0" y="110301"/>
                  </a:lnTo>
                  <a:cubicBezTo>
                    <a:pt x="0" y="49383"/>
                    <a:pt x="49383" y="0"/>
                    <a:pt x="110301" y="0"/>
                  </a:cubicBezTo>
                  <a:close/>
                </a:path>
              </a:pathLst>
            </a:custGeom>
            <a:solidFill>
              <a:srgbClr val="F4F4F4"/>
            </a:solidFill>
            <a:ln w="28575" cap="rnd">
              <a:solidFill>
                <a:srgbClr val="F4F4F4"/>
              </a:solidFill>
              <a:prstDash val="solid"/>
              <a:round/>
            </a:ln>
          </p:spPr>
        </p:sp>
        <p:sp>
          <p:nvSpPr>
            <p:cNvPr id="24" name="TextBox 24"/>
            <p:cNvSpPr txBox="1"/>
            <p:nvPr/>
          </p:nvSpPr>
          <p:spPr>
            <a:xfrm>
              <a:off x="0" y="-38100"/>
              <a:ext cx="1175309" cy="45346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25" name="TextBox 25"/>
          <p:cNvSpPr txBox="1"/>
          <p:nvPr/>
        </p:nvSpPr>
        <p:spPr>
          <a:xfrm>
            <a:off x="7288118" y="5459959"/>
            <a:ext cx="7659084" cy="10384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667"/>
              </a:lnSpc>
            </a:pPr>
            <a:r>
              <a:rPr lang="en-US" sz="3630" b="1">
                <a:solidFill>
                  <a:srgbClr val="231F20"/>
                </a:solidFill>
                <a:latin typeface="Agrandir Bold"/>
                <a:ea typeface="Agrandir Bold"/>
                <a:cs typeface="Agrandir Bold"/>
                <a:sym typeface="Agrandir Bold"/>
              </a:rPr>
              <a:t>Brochure “J’ai un Cancer, et si je prenais soin de ma santé”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7508989" y="4238086"/>
            <a:ext cx="3048211" cy="4641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17"/>
              </a:lnSpc>
            </a:pPr>
            <a:r>
              <a:rPr lang="en-US" sz="2726" spc="215">
                <a:solidFill>
                  <a:srgbClr val="E4E4E4"/>
                </a:solidFill>
                <a:latin typeface="Montserrat"/>
                <a:ea typeface="Montserrat"/>
                <a:cs typeface="Montserrat"/>
                <a:sym typeface="Montserrat"/>
              </a:rPr>
              <a:t>RESSOURCES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7288118" y="6864858"/>
            <a:ext cx="4433718" cy="27660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31801" lvl="1" indent="-215900" algn="l">
              <a:lnSpc>
                <a:spcPts val="2220"/>
              </a:lnSpc>
              <a:buFont typeface="Arial"/>
              <a:buChar char="•"/>
            </a:pPr>
            <a:r>
              <a:rPr lang="en-US" sz="20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Inca Institut National du Cancer</a:t>
            </a:r>
          </a:p>
          <a:p>
            <a:pPr algn="l">
              <a:lnSpc>
                <a:spcPts val="2220"/>
              </a:lnSpc>
            </a:pPr>
            <a:endParaRPr lang="en-US" sz="20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31801" lvl="1" indent="-215900" algn="l">
              <a:lnSpc>
                <a:spcPts val="2220"/>
              </a:lnSpc>
              <a:buFont typeface="Arial"/>
              <a:buChar char="•"/>
            </a:pPr>
            <a:r>
              <a:rPr lang="en-US" sz="20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Omédit Centre-Val de Loire, structure régionale d’appui et d’accompagnement au bon usage des produits de santé</a:t>
            </a:r>
          </a:p>
          <a:p>
            <a:pPr algn="l">
              <a:lnSpc>
                <a:spcPts val="2220"/>
              </a:lnSpc>
            </a:pPr>
            <a:endParaRPr lang="en-US" sz="20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31801" lvl="1" indent="-215900" algn="l">
              <a:lnSpc>
                <a:spcPts val="2220"/>
              </a:lnSpc>
              <a:buFont typeface="Arial"/>
              <a:buChar char="•"/>
            </a:pPr>
            <a:r>
              <a:rPr lang="en-US" sz="20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SFPA Société Française de Pharmacie Oncologique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12825582" y="6864858"/>
            <a:ext cx="4243241" cy="19373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31801" lvl="1" indent="-215900" algn="l">
              <a:lnSpc>
                <a:spcPts val="2220"/>
              </a:lnSpc>
              <a:buFont typeface="Arial"/>
              <a:buChar char="•"/>
            </a:pPr>
            <a:r>
              <a:rPr lang="en-US" sz="20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La Ligue contre le cancer</a:t>
            </a:r>
          </a:p>
          <a:p>
            <a:pPr algn="l">
              <a:lnSpc>
                <a:spcPts val="2220"/>
              </a:lnSpc>
            </a:pPr>
            <a:endParaRPr lang="en-US" sz="20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31801" lvl="1" indent="-215900" algn="l">
              <a:lnSpc>
                <a:spcPts val="2220"/>
              </a:lnSpc>
              <a:buFont typeface="Arial"/>
              <a:buChar char="•"/>
            </a:pPr>
            <a:r>
              <a:rPr lang="en-US" sz="20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Cancer Info</a:t>
            </a:r>
          </a:p>
          <a:p>
            <a:pPr algn="l">
              <a:lnSpc>
                <a:spcPts val="2220"/>
              </a:lnSpc>
            </a:pPr>
            <a:endParaRPr lang="en-US" sz="20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31801" lvl="1" indent="-215900" algn="l">
              <a:lnSpc>
                <a:spcPts val="2220"/>
              </a:lnSpc>
              <a:buFont typeface="Arial"/>
              <a:buChar char="•"/>
            </a:pPr>
            <a:r>
              <a:rPr lang="en-US" sz="20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Vivre avec mon Cancer</a:t>
            </a:r>
          </a:p>
          <a:p>
            <a:pPr algn="l">
              <a:lnSpc>
                <a:spcPts val="2220"/>
              </a:lnSpc>
            </a:pPr>
            <a:endParaRPr lang="en-US" sz="20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31801" lvl="1" indent="-215900" algn="l">
              <a:lnSpc>
                <a:spcPts val="2220"/>
              </a:lnSpc>
              <a:buFont typeface="Arial"/>
              <a:buChar char="•"/>
            </a:pPr>
            <a:r>
              <a:rPr lang="en-US" sz="20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Maison Sport Santé 28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7508989" y="2512485"/>
            <a:ext cx="3048211" cy="4641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17"/>
              </a:lnSpc>
            </a:pPr>
            <a:r>
              <a:rPr lang="en-US" sz="2726" spc="215">
                <a:solidFill>
                  <a:srgbClr val="231F20"/>
                </a:solidFill>
                <a:latin typeface="Montserrat"/>
                <a:ea typeface="Montserrat"/>
                <a:cs typeface="Montserrat"/>
                <a:sym typeface="Montserrat"/>
              </a:rPr>
              <a:t>ATELIERS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7442542" y="763731"/>
            <a:ext cx="3048211" cy="4641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17"/>
              </a:lnSpc>
            </a:pPr>
            <a:r>
              <a:rPr lang="en-US" sz="2726" spc="215">
                <a:solidFill>
                  <a:srgbClr val="231F20"/>
                </a:solidFill>
                <a:latin typeface="Montserrat"/>
                <a:ea typeface="Montserrat"/>
                <a:cs typeface="Montserrat"/>
                <a:sym typeface="Montserrat"/>
              </a:rPr>
              <a:t>MALLETTE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13489170" y="3669487"/>
            <a:ext cx="3579653" cy="5611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50"/>
              </a:lnSpc>
            </a:pPr>
            <a:r>
              <a:rPr lang="en-US" sz="3321" b="1" spc="19">
                <a:solidFill>
                  <a:srgbClr val="231F2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COM’UN JE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13754891" y="3278605"/>
            <a:ext cx="3048211" cy="4641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17"/>
              </a:lnSpc>
            </a:pPr>
            <a:r>
              <a:rPr lang="en-US" sz="2726" spc="215">
                <a:solidFill>
                  <a:srgbClr val="231F20"/>
                </a:solidFill>
                <a:latin typeface="Montserrat"/>
                <a:ea typeface="Montserrat"/>
                <a:cs typeface="Montserrat"/>
                <a:sym typeface="Montserrat"/>
              </a:rPr>
              <a:t>INTERSESSION</a:t>
            </a:r>
          </a:p>
        </p:txBody>
      </p:sp>
      <p:sp>
        <p:nvSpPr>
          <p:cNvPr id="33" name="Freeform 33"/>
          <p:cNvSpPr/>
          <p:nvPr/>
        </p:nvSpPr>
        <p:spPr>
          <a:xfrm>
            <a:off x="15639881" y="4190147"/>
            <a:ext cx="2010523" cy="1215082"/>
          </a:xfrm>
          <a:custGeom>
            <a:avLst/>
            <a:gdLst/>
            <a:ahLst/>
            <a:cxnLst/>
            <a:rect l="l" t="t" r="r" b="b"/>
            <a:pathLst>
              <a:path w="2010523" h="1215082">
                <a:moveTo>
                  <a:pt x="0" y="0"/>
                </a:moveTo>
                <a:lnTo>
                  <a:pt x="2010523" y="0"/>
                </a:lnTo>
                <a:lnTo>
                  <a:pt x="2010523" y="1215082"/>
                </a:lnTo>
                <a:lnTo>
                  <a:pt x="0" y="121508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34" name="Freeform 23"/>
          <p:cNvSpPr/>
          <p:nvPr/>
        </p:nvSpPr>
        <p:spPr>
          <a:xfrm>
            <a:off x="14284704" y="9334500"/>
            <a:ext cx="3194623" cy="701829"/>
          </a:xfrm>
          <a:custGeom>
            <a:avLst/>
            <a:gdLst/>
            <a:ahLst/>
            <a:cxnLst/>
            <a:rect l="l" t="t" r="r" b="b"/>
            <a:pathLst>
              <a:path w="4157483" h="956221">
                <a:moveTo>
                  <a:pt x="0" y="0"/>
                </a:moveTo>
                <a:lnTo>
                  <a:pt x="4157483" y="0"/>
                </a:lnTo>
                <a:lnTo>
                  <a:pt x="4157483" y="956221"/>
                </a:lnTo>
                <a:lnTo>
                  <a:pt x="0" y="95622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35" name="ZoneTexte 34"/>
          <p:cNvSpPr txBox="1"/>
          <p:nvPr/>
        </p:nvSpPr>
        <p:spPr>
          <a:xfrm>
            <a:off x="228600" y="9759650"/>
            <a:ext cx="66612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CNRC - 02.10.2025</a:t>
            </a:r>
            <a:endParaRPr lang="fr-FR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5336468" y="2519626"/>
            <a:ext cx="4246961" cy="7175140"/>
            <a:chOff x="0" y="0"/>
            <a:chExt cx="1564034" cy="264239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564034" cy="2642398"/>
            </a:xfrm>
            <a:custGeom>
              <a:avLst/>
              <a:gdLst/>
              <a:ahLst/>
              <a:cxnLst/>
              <a:rect l="l" t="t" r="r" b="b"/>
              <a:pathLst>
                <a:path w="1564034" h="2642398">
                  <a:moveTo>
                    <a:pt x="92970" y="0"/>
                  </a:moveTo>
                  <a:lnTo>
                    <a:pt x="1471064" y="0"/>
                  </a:lnTo>
                  <a:cubicBezTo>
                    <a:pt x="1495721" y="0"/>
                    <a:pt x="1519368" y="9795"/>
                    <a:pt x="1536803" y="27230"/>
                  </a:cubicBezTo>
                  <a:cubicBezTo>
                    <a:pt x="1554239" y="44665"/>
                    <a:pt x="1564034" y="68312"/>
                    <a:pt x="1564034" y="92970"/>
                  </a:cubicBezTo>
                  <a:lnTo>
                    <a:pt x="1564034" y="2549428"/>
                  </a:lnTo>
                  <a:cubicBezTo>
                    <a:pt x="1564034" y="2574085"/>
                    <a:pt x="1554239" y="2597732"/>
                    <a:pt x="1536803" y="2615168"/>
                  </a:cubicBezTo>
                  <a:cubicBezTo>
                    <a:pt x="1519368" y="2632603"/>
                    <a:pt x="1495721" y="2642398"/>
                    <a:pt x="1471064" y="2642398"/>
                  </a:cubicBezTo>
                  <a:lnTo>
                    <a:pt x="92970" y="2642398"/>
                  </a:lnTo>
                  <a:cubicBezTo>
                    <a:pt x="68312" y="2642398"/>
                    <a:pt x="44665" y="2632603"/>
                    <a:pt x="27230" y="2615168"/>
                  </a:cubicBezTo>
                  <a:cubicBezTo>
                    <a:pt x="9795" y="2597732"/>
                    <a:pt x="0" y="2574085"/>
                    <a:pt x="0" y="2549428"/>
                  </a:cubicBezTo>
                  <a:lnTo>
                    <a:pt x="0" y="92970"/>
                  </a:lnTo>
                  <a:cubicBezTo>
                    <a:pt x="0" y="68312"/>
                    <a:pt x="9795" y="44665"/>
                    <a:pt x="27230" y="27230"/>
                  </a:cubicBezTo>
                  <a:cubicBezTo>
                    <a:pt x="44665" y="9795"/>
                    <a:pt x="68312" y="0"/>
                    <a:pt x="92970" y="0"/>
                  </a:cubicBezTo>
                  <a:close/>
                </a:path>
              </a:pathLst>
            </a:custGeom>
            <a:solidFill>
              <a:srgbClr val="E4E4E4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1564034" cy="268049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0202554" y="2483078"/>
            <a:ext cx="4203094" cy="7211688"/>
            <a:chOff x="0" y="0"/>
            <a:chExt cx="1547879" cy="2655857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547879" cy="2655857"/>
            </a:xfrm>
            <a:custGeom>
              <a:avLst/>
              <a:gdLst/>
              <a:ahLst/>
              <a:cxnLst/>
              <a:rect l="l" t="t" r="r" b="b"/>
              <a:pathLst>
                <a:path w="1547879" h="2655857">
                  <a:moveTo>
                    <a:pt x="93940" y="0"/>
                  </a:moveTo>
                  <a:lnTo>
                    <a:pt x="1453939" y="0"/>
                  </a:lnTo>
                  <a:cubicBezTo>
                    <a:pt x="1505820" y="0"/>
                    <a:pt x="1547879" y="42058"/>
                    <a:pt x="1547879" y="93940"/>
                  </a:cubicBezTo>
                  <a:lnTo>
                    <a:pt x="1547879" y="2561917"/>
                  </a:lnTo>
                  <a:cubicBezTo>
                    <a:pt x="1547879" y="2613799"/>
                    <a:pt x="1505820" y="2655857"/>
                    <a:pt x="1453939" y="2655857"/>
                  </a:cubicBezTo>
                  <a:lnTo>
                    <a:pt x="93940" y="2655857"/>
                  </a:lnTo>
                  <a:cubicBezTo>
                    <a:pt x="42058" y="2655857"/>
                    <a:pt x="0" y="2613799"/>
                    <a:pt x="0" y="2561917"/>
                  </a:cubicBezTo>
                  <a:lnTo>
                    <a:pt x="0" y="93940"/>
                  </a:lnTo>
                  <a:cubicBezTo>
                    <a:pt x="0" y="42058"/>
                    <a:pt x="42058" y="0"/>
                    <a:pt x="93940" y="0"/>
                  </a:cubicBezTo>
                  <a:close/>
                </a:path>
              </a:pathLst>
            </a:custGeom>
            <a:solidFill>
              <a:srgbClr val="E28588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38100"/>
              <a:ext cx="1547879" cy="269395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0343407" y="2569022"/>
            <a:ext cx="3945350" cy="2716666"/>
            <a:chOff x="0" y="0"/>
            <a:chExt cx="611238" cy="420883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611238" cy="420883"/>
            </a:xfrm>
            <a:custGeom>
              <a:avLst/>
              <a:gdLst/>
              <a:ahLst/>
              <a:cxnLst/>
              <a:rect l="l" t="t" r="r" b="b"/>
              <a:pathLst>
                <a:path w="611238" h="420883">
                  <a:moveTo>
                    <a:pt x="94190" y="0"/>
                  </a:moveTo>
                  <a:lnTo>
                    <a:pt x="517048" y="0"/>
                  </a:lnTo>
                  <a:cubicBezTo>
                    <a:pt x="569068" y="0"/>
                    <a:pt x="611238" y="42170"/>
                    <a:pt x="611238" y="94190"/>
                  </a:cubicBezTo>
                  <a:lnTo>
                    <a:pt x="611238" y="326693"/>
                  </a:lnTo>
                  <a:cubicBezTo>
                    <a:pt x="611238" y="351673"/>
                    <a:pt x="601314" y="375631"/>
                    <a:pt x="583650" y="393295"/>
                  </a:cubicBezTo>
                  <a:cubicBezTo>
                    <a:pt x="565986" y="410959"/>
                    <a:pt x="542029" y="420883"/>
                    <a:pt x="517048" y="420883"/>
                  </a:cubicBezTo>
                  <a:lnTo>
                    <a:pt x="94190" y="420883"/>
                  </a:lnTo>
                  <a:cubicBezTo>
                    <a:pt x="69209" y="420883"/>
                    <a:pt x="45252" y="410959"/>
                    <a:pt x="27588" y="393295"/>
                  </a:cubicBezTo>
                  <a:cubicBezTo>
                    <a:pt x="9924" y="375631"/>
                    <a:pt x="0" y="351673"/>
                    <a:pt x="0" y="326693"/>
                  </a:cubicBezTo>
                  <a:lnTo>
                    <a:pt x="0" y="94190"/>
                  </a:lnTo>
                  <a:cubicBezTo>
                    <a:pt x="0" y="69209"/>
                    <a:pt x="9924" y="45252"/>
                    <a:pt x="27588" y="27588"/>
                  </a:cubicBezTo>
                  <a:cubicBezTo>
                    <a:pt x="45252" y="9924"/>
                    <a:pt x="69209" y="0"/>
                    <a:pt x="94190" y="0"/>
                  </a:cubicBezTo>
                  <a:close/>
                </a:path>
              </a:pathLst>
            </a:custGeom>
            <a:blipFill>
              <a:blip r:embed="rId2"/>
              <a:stretch>
                <a:fillRect l="-106061" r="-42"/>
              </a:stretch>
            </a:blipFill>
          </p:spPr>
        </p:sp>
      </p:grpSp>
      <p:sp>
        <p:nvSpPr>
          <p:cNvPr id="10" name="Freeform 10"/>
          <p:cNvSpPr/>
          <p:nvPr/>
        </p:nvSpPr>
        <p:spPr>
          <a:xfrm rot="-10800000">
            <a:off x="-8086021" y="-1973519"/>
            <a:ext cx="10146928" cy="8734420"/>
          </a:xfrm>
          <a:custGeom>
            <a:avLst/>
            <a:gdLst/>
            <a:ahLst/>
            <a:cxnLst/>
            <a:rect l="l" t="t" r="r" b="b"/>
            <a:pathLst>
              <a:path w="10146928" h="8734420">
                <a:moveTo>
                  <a:pt x="0" y="0"/>
                </a:moveTo>
                <a:lnTo>
                  <a:pt x="10146928" y="0"/>
                </a:lnTo>
                <a:lnTo>
                  <a:pt x="10146928" y="8734420"/>
                </a:lnTo>
                <a:lnTo>
                  <a:pt x="0" y="873442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3067" r="-40698"/>
            </a:stretch>
          </a:blipFill>
        </p:spPr>
      </p:sp>
      <p:grpSp>
        <p:nvGrpSpPr>
          <p:cNvPr id="11" name="Group 11"/>
          <p:cNvGrpSpPr/>
          <p:nvPr/>
        </p:nvGrpSpPr>
        <p:grpSpPr>
          <a:xfrm>
            <a:off x="569034" y="2616001"/>
            <a:ext cx="4144399" cy="6968173"/>
            <a:chOff x="0" y="0"/>
            <a:chExt cx="1526263" cy="2566178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1526263" cy="2566178"/>
            </a:xfrm>
            <a:custGeom>
              <a:avLst/>
              <a:gdLst/>
              <a:ahLst/>
              <a:cxnLst/>
              <a:rect l="l" t="t" r="r" b="b"/>
              <a:pathLst>
                <a:path w="1526263" h="2566178">
                  <a:moveTo>
                    <a:pt x="95270" y="0"/>
                  </a:moveTo>
                  <a:lnTo>
                    <a:pt x="1430993" y="0"/>
                  </a:lnTo>
                  <a:cubicBezTo>
                    <a:pt x="1483609" y="0"/>
                    <a:pt x="1526263" y="42654"/>
                    <a:pt x="1526263" y="95270"/>
                  </a:cubicBezTo>
                  <a:lnTo>
                    <a:pt x="1526263" y="2470908"/>
                  </a:lnTo>
                  <a:cubicBezTo>
                    <a:pt x="1526263" y="2523524"/>
                    <a:pt x="1483609" y="2566178"/>
                    <a:pt x="1430993" y="2566178"/>
                  </a:cubicBezTo>
                  <a:lnTo>
                    <a:pt x="95270" y="2566178"/>
                  </a:lnTo>
                  <a:cubicBezTo>
                    <a:pt x="42654" y="2566178"/>
                    <a:pt x="0" y="2523524"/>
                    <a:pt x="0" y="2470908"/>
                  </a:cubicBezTo>
                  <a:lnTo>
                    <a:pt x="0" y="95270"/>
                  </a:lnTo>
                  <a:cubicBezTo>
                    <a:pt x="0" y="42654"/>
                    <a:pt x="42654" y="0"/>
                    <a:pt x="95270" y="0"/>
                  </a:cubicBezTo>
                  <a:close/>
                </a:path>
              </a:pathLst>
            </a:custGeom>
            <a:solidFill>
              <a:srgbClr val="F6BD50"/>
            </a:solidFill>
          </p:spPr>
        </p:sp>
        <p:sp>
          <p:nvSpPr>
            <p:cNvPr id="13" name="TextBox 13"/>
            <p:cNvSpPr txBox="1"/>
            <p:nvPr/>
          </p:nvSpPr>
          <p:spPr>
            <a:xfrm>
              <a:off x="0" y="-38100"/>
              <a:ext cx="1526263" cy="260427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5431260" y="2630217"/>
            <a:ext cx="4009980" cy="2306634"/>
            <a:chOff x="0" y="0"/>
            <a:chExt cx="829077" cy="476905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829077" cy="476905"/>
            </a:xfrm>
            <a:custGeom>
              <a:avLst/>
              <a:gdLst/>
              <a:ahLst/>
              <a:cxnLst/>
              <a:rect l="l" t="t" r="r" b="b"/>
              <a:pathLst>
                <a:path w="829077" h="476905">
                  <a:moveTo>
                    <a:pt x="92672" y="0"/>
                  </a:moveTo>
                  <a:lnTo>
                    <a:pt x="736406" y="0"/>
                  </a:lnTo>
                  <a:cubicBezTo>
                    <a:pt x="787587" y="0"/>
                    <a:pt x="829077" y="41491"/>
                    <a:pt x="829077" y="92672"/>
                  </a:cubicBezTo>
                  <a:lnTo>
                    <a:pt x="829077" y="384233"/>
                  </a:lnTo>
                  <a:cubicBezTo>
                    <a:pt x="829077" y="435414"/>
                    <a:pt x="787587" y="476905"/>
                    <a:pt x="736406" y="476905"/>
                  </a:cubicBezTo>
                  <a:lnTo>
                    <a:pt x="92672" y="476905"/>
                  </a:lnTo>
                  <a:cubicBezTo>
                    <a:pt x="41491" y="476905"/>
                    <a:pt x="0" y="435414"/>
                    <a:pt x="0" y="384233"/>
                  </a:cubicBezTo>
                  <a:lnTo>
                    <a:pt x="0" y="92672"/>
                  </a:lnTo>
                  <a:cubicBezTo>
                    <a:pt x="0" y="41491"/>
                    <a:pt x="41491" y="0"/>
                    <a:pt x="92672" y="0"/>
                  </a:cubicBezTo>
                  <a:close/>
                </a:path>
              </a:pathLst>
            </a:custGeom>
            <a:blipFill>
              <a:blip r:embed="rId4"/>
              <a:stretch>
                <a:fillRect t="-8020" b="-8020"/>
              </a:stretch>
            </a:blipFill>
          </p:spPr>
        </p:sp>
      </p:grpSp>
      <p:grpSp>
        <p:nvGrpSpPr>
          <p:cNvPr id="16" name="Group 16"/>
          <p:cNvGrpSpPr/>
          <p:nvPr/>
        </p:nvGrpSpPr>
        <p:grpSpPr>
          <a:xfrm>
            <a:off x="667961" y="2690409"/>
            <a:ext cx="3905339" cy="2246442"/>
            <a:chOff x="0" y="0"/>
            <a:chExt cx="829077" cy="476905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829077" cy="476905"/>
            </a:xfrm>
            <a:custGeom>
              <a:avLst/>
              <a:gdLst/>
              <a:ahLst/>
              <a:cxnLst/>
              <a:rect l="l" t="t" r="r" b="b"/>
              <a:pathLst>
                <a:path w="829077" h="476905">
                  <a:moveTo>
                    <a:pt x="95155" y="0"/>
                  </a:moveTo>
                  <a:lnTo>
                    <a:pt x="733923" y="0"/>
                  </a:lnTo>
                  <a:cubicBezTo>
                    <a:pt x="786475" y="0"/>
                    <a:pt x="829077" y="42602"/>
                    <a:pt x="829077" y="95155"/>
                  </a:cubicBezTo>
                  <a:lnTo>
                    <a:pt x="829077" y="381750"/>
                  </a:lnTo>
                  <a:cubicBezTo>
                    <a:pt x="829077" y="406986"/>
                    <a:pt x="819052" y="431189"/>
                    <a:pt x="801207" y="449034"/>
                  </a:cubicBezTo>
                  <a:cubicBezTo>
                    <a:pt x="783362" y="466879"/>
                    <a:pt x="759159" y="476905"/>
                    <a:pt x="733923" y="476905"/>
                  </a:cubicBezTo>
                  <a:lnTo>
                    <a:pt x="95155" y="476905"/>
                  </a:lnTo>
                  <a:cubicBezTo>
                    <a:pt x="69918" y="476905"/>
                    <a:pt x="45715" y="466879"/>
                    <a:pt x="27870" y="449034"/>
                  </a:cubicBezTo>
                  <a:cubicBezTo>
                    <a:pt x="10025" y="431189"/>
                    <a:pt x="0" y="406986"/>
                    <a:pt x="0" y="381750"/>
                  </a:cubicBezTo>
                  <a:lnTo>
                    <a:pt x="0" y="95155"/>
                  </a:lnTo>
                  <a:cubicBezTo>
                    <a:pt x="0" y="69918"/>
                    <a:pt x="10025" y="45715"/>
                    <a:pt x="27870" y="27870"/>
                  </a:cubicBezTo>
                  <a:cubicBezTo>
                    <a:pt x="45715" y="10025"/>
                    <a:pt x="69918" y="0"/>
                    <a:pt x="95155" y="0"/>
                  </a:cubicBezTo>
                  <a:close/>
                </a:path>
              </a:pathLst>
            </a:custGeom>
            <a:blipFill>
              <a:blip r:embed="rId5"/>
              <a:stretch>
                <a:fillRect t="-7912" b="-7912"/>
              </a:stretch>
            </a:blipFill>
          </p:spPr>
        </p:sp>
      </p:grpSp>
      <p:grpSp>
        <p:nvGrpSpPr>
          <p:cNvPr id="18" name="Group 18"/>
          <p:cNvGrpSpPr/>
          <p:nvPr/>
        </p:nvGrpSpPr>
        <p:grpSpPr>
          <a:xfrm rot="-648660">
            <a:off x="275954" y="2373883"/>
            <a:ext cx="3378776" cy="684557"/>
            <a:chOff x="0" y="0"/>
            <a:chExt cx="889883" cy="180295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889883" cy="180295"/>
            </a:xfrm>
            <a:custGeom>
              <a:avLst/>
              <a:gdLst/>
              <a:ahLst/>
              <a:cxnLst/>
              <a:rect l="l" t="t" r="r" b="b"/>
              <a:pathLst>
                <a:path w="889883" h="180295">
                  <a:moveTo>
                    <a:pt x="90147" y="0"/>
                  </a:moveTo>
                  <a:lnTo>
                    <a:pt x="799736" y="0"/>
                  </a:lnTo>
                  <a:cubicBezTo>
                    <a:pt x="823644" y="0"/>
                    <a:pt x="846574" y="9498"/>
                    <a:pt x="863480" y="26404"/>
                  </a:cubicBezTo>
                  <a:cubicBezTo>
                    <a:pt x="880386" y="43309"/>
                    <a:pt x="889883" y="66239"/>
                    <a:pt x="889883" y="90147"/>
                  </a:cubicBezTo>
                  <a:lnTo>
                    <a:pt x="889883" y="90147"/>
                  </a:lnTo>
                  <a:cubicBezTo>
                    <a:pt x="889883" y="114056"/>
                    <a:pt x="880386" y="136985"/>
                    <a:pt x="863480" y="153891"/>
                  </a:cubicBezTo>
                  <a:cubicBezTo>
                    <a:pt x="846574" y="170797"/>
                    <a:pt x="823644" y="180295"/>
                    <a:pt x="799736" y="180295"/>
                  </a:cubicBezTo>
                  <a:lnTo>
                    <a:pt x="90147" y="180295"/>
                  </a:lnTo>
                  <a:cubicBezTo>
                    <a:pt x="66239" y="180295"/>
                    <a:pt x="43309" y="170797"/>
                    <a:pt x="26404" y="153891"/>
                  </a:cubicBezTo>
                  <a:cubicBezTo>
                    <a:pt x="9498" y="136985"/>
                    <a:pt x="0" y="114056"/>
                    <a:pt x="0" y="90147"/>
                  </a:cubicBezTo>
                  <a:lnTo>
                    <a:pt x="0" y="90147"/>
                  </a:lnTo>
                  <a:cubicBezTo>
                    <a:pt x="0" y="66239"/>
                    <a:pt x="9498" y="43309"/>
                    <a:pt x="26404" y="26404"/>
                  </a:cubicBezTo>
                  <a:cubicBezTo>
                    <a:pt x="43309" y="9498"/>
                    <a:pt x="66239" y="0"/>
                    <a:pt x="90147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id="20" name="TextBox 20"/>
            <p:cNvSpPr txBox="1"/>
            <p:nvPr/>
          </p:nvSpPr>
          <p:spPr>
            <a:xfrm>
              <a:off x="0" y="-38100"/>
              <a:ext cx="889883" cy="21839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1" name="Group 21"/>
          <p:cNvGrpSpPr/>
          <p:nvPr/>
        </p:nvGrpSpPr>
        <p:grpSpPr>
          <a:xfrm rot="-648660">
            <a:off x="4703717" y="2307920"/>
            <a:ext cx="4035992" cy="684557"/>
            <a:chOff x="0" y="0"/>
            <a:chExt cx="1062977" cy="180295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1062977" cy="180295"/>
            </a:xfrm>
            <a:custGeom>
              <a:avLst/>
              <a:gdLst/>
              <a:ahLst/>
              <a:cxnLst/>
              <a:rect l="l" t="t" r="r" b="b"/>
              <a:pathLst>
                <a:path w="1062977" h="180295">
                  <a:moveTo>
                    <a:pt x="90147" y="0"/>
                  </a:moveTo>
                  <a:lnTo>
                    <a:pt x="972830" y="0"/>
                  </a:lnTo>
                  <a:cubicBezTo>
                    <a:pt x="996739" y="0"/>
                    <a:pt x="1019668" y="9498"/>
                    <a:pt x="1036574" y="26404"/>
                  </a:cubicBezTo>
                  <a:cubicBezTo>
                    <a:pt x="1053480" y="43309"/>
                    <a:pt x="1062977" y="66239"/>
                    <a:pt x="1062977" y="90147"/>
                  </a:cubicBezTo>
                  <a:lnTo>
                    <a:pt x="1062977" y="90147"/>
                  </a:lnTo>
                  <a:cubicBezTo>
                    <a:pt x="1062977" y="114056"/>
                    <a:pt x="1053480" y="136985"/>
                    <a:pt x="1036574" y="153891"/>
                  </a:cubicBezTo>
                  <a:cubicBezTo>
                    <a:pt x="1019668" y="170797"/>
                    <a:pt x="996739" y="180295"/>
                    <a:pt x="972830" y="180295"/>
                  </a:cubicBezTo>
                  <a:lnTo>
                    <a:pt x="90147" y="180295"/>
                  </a:lnTo>
                  <a:cubicBezTo>
                    <a:pt x="66239" y="180295"/>
                    <a:pt x="43309" y="170797"/>
                    <a:pt x="26404" y="153891"/>
                  </a:cubicBezTo>
                  <a:cubicBezTo>
                    <a:pt x="9498" y="136985"/>
                    <a:pt x="0" y="114056"/>
                    <a:pt x="0" y="90147"/>
                  </a:cubicBezTo>
                  <a:lnTo>
                    <a:pt x="0" y="90147"/>
                  </a:lnTo>
                  <a:cubicBezTo>
                    <a:pt x="0" y="66239"/>
                    <a:pt x="9498" y="43309"/>
                    <a:pt x="26404" y="26404"/>
                  </a:cubicBezTo>
                  <a:cubicBezTo>
                    <a:pt x="43309" y="9498"/>
                    <a:pt x="66239" y="0"/>
                    <a:pt x="90147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id="23" name="TextBox 23"/>
            <p:cNvSpPr txBox="1"/>
            <p:nvPr/>
          </p:nvSpPr>
          <p:spPr>
            <a:xfrm>
              <a:off x="0" y="-38100"/>
              <a:ext cx="1062977" cy="21839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4" name="Group 24"/>
          <p:cNvGrpSpPr/>
          <p:nvPr/>
        </p:nvGrpSpPr>
        <p:grpSpPr>
          <a:xfrm rot="-648660">
            <a:off x="9594412" y="2182531"/>
            <a:ext cx="3850207" cy="684557"/>
            <a:chOff x="0" y="0"/>
            <a:chExt cx="1014046" cy="180295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1014046" cy="180295"/>
            </a:xfrm>
            <a:custGeom>
              <a:avLst/>
              <a:gdLst/>
              <a:ahLst/>
              <a:cxnLst/>
              <a:rect l="l" t="t" r="r" b="b"/>
              <a:pathLst>
                <a:path w="1014046" h="180295">
                  <a:moveTo>
                    <a:pt x="90147" y="0"/>
                  </a:moveTo>
                  <a:lnTo>
                    <a:pt x="923899" y="0"/>
                  </a:lnTo>
                  <a:cubicBezTo>
                    <a:pt x="947807" y="0"/>
                    <a:pt x="970737" y="9498"/>
                    <a:pt x="987643" y="26404"/>
                  </a:cubicBezTo>
                  <a:cubicBezTo>
                    <a:pt x="1004548" y="43309"/>
                    <a:pt x="1014046" y="66239"/>
                    <a:pt x="1014046" y="90147"/>
                  </a:cubicBezTo>
                  <a:lnTo>
                    <a:pt x="1014046" y="90147"/>
                  </a:lnTo>
                  <a:cubicBezTo>
                    <a:pt x="1014046" y="114056"/>
                    <a:pt x="1004548" y="136985"/>
                    <a:pt x="987643" y="153891"/>
                  </a:cubicBezTo>
                  <a:cubicBezTo>
                    <a:pt x="970737" y="170797"/>
                    <a:pt x="947807" y="180295"/>
                    <a:pt x="923899" y="180295"/>
                  </a:cubicBezTo>
                  <a:lnTo>
                    <a:pt x="90147" y="180295"/>
                  </a:lnTo>
                  <a:cubicBezTo>
                    <a:pt x="66239" y="180295"/>
                    <a:pt x="43309" y="170797"/>
                    <a:pt x="26404" y="153891"/>
                  </a:cubicBezTo>
                  <a:cubicBezTo>
                    <a:pt x="9498" y="136985"/>
                    <a:pt x="0" y="114056"/>
                    <a:pt x="0" y="90147"/>
                  </a:cubicBezTo>
                  <a:lnTo>
                    <a:pt x="0" y="90147"/>
                  </a:lnTo>
                  <a:cubicBezTo>
                    <a:pt x="0" y="66239"/>
                    <a:pt x="9498" y="43309"/>
                    <a:pt x="26404" y="26404"/>
                  </a:cubicBezTo>
                  <a:cubicBezTo>
                    <a:pt x="43309" y="9498"/>
                    <a:pt x="66239" y="0"/>
                    <a:pt x="90147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id="26" name="TextBox 26"/>
            <p:cNvSpPr txBox="1"/>
            <p:nvPr/>
          </p:nvSpPr>
          <p:spPr>
            <a:xfrm>
              <a:off x="0" y="-38100"/>
              <a:ext cx="1014046" cy="21839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27" name="TextBox 27"/>
          <p:cNvSpPr txBox="1"/>
          <p:nvPr/>
        </p:nvSpPr>
        <p:spPr>
          <a:xfrm rot="-648660">
            <a:off x="568144" y="2448864"/>
            <a:ext cx="2811854" cy="4641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17"/>
              </a:lnSpc>
            </a:pPr>
            <a:r>
              <a:rPr lang="en-US" sz="2726" spc="215">
                <a:solidFill>
                  <a:srgbClr val="E4E4E4"/>
                </a:solidFill>
                <a:latin typeface="Montserrat"/>
                <a:ea typeface="Montserrat"/>
                <a:cs typeface="Montserrat"/>
                <a:sym typeface="Montserrat"/>
              </a:rPr>
              <a:t>TEST ATELIER</a:t>
            </a:r>
          </a:p>
        </p:txBody>
      </p:sp>
      <p:grpSp>
        <p:nvGrpSpPr>
          <p:cNvPr id="28" name="Group 28"/>
          <p:cNvGrpSpPr/>
          <p:nvPr/>
        </p:nvGrpSpPr>
        <p:grpSpPr>
          <a:xfrm rot="-7597952">
            <a:off x="-5799192" y="-2546286"/>
            <a:ext cx="8214512" cy="4752536"/>
            <a:chOff x="0" y="0"/>
            <a:chExt cx="2053966" cy="1188329"/>
          </a:xfrm>
        </p:grpSpPr>
        <p:sp>
          <p:nvSpPr>
            <p:cNvPr id="29" name="Freeform 29"/>
            <p:cNvSpPr/>
            <p:nvPr/>
          </p:nvSpPr>
          <p:spPr>
            <a:xfrm rot="-5400000">
              <a:off x="432818" y="-432818"/>
              <a:ext cx="1188329" cy="2053966"/>
            </a:xfrm>
            <a:custGeom>
              <a:avLst/>
              <a:gdLst/>
              <a:ahLst/>
              <a:cxnLst/>
              <a:rect l="l" t="t" r="r" b="b"/>
              <a:pathLst>
                <a:path w="1188329" h="2053966">
                  <a:moveTo>
                    <a:pt x="1188330" y="51836"/>
                  </a:moveTo>
                  <a:lnTo>
                    <a:pt x="1188330" y="2002130"/>
                  </a:lnTo>
                  <a:cubicBezTo>
                    <a:pt x="1188330" y="2030758"/>
                    <a:pt x="1165122" y="2053966"/>
                    <a:pt x="1136494" y="2053966"/>
                  </a:cubicBezTo>
                  <a:lnTo>
                    <a:pt x="51836" y="2053966"/>
                  </a:lnTo>
                  <a:cubicBezTo>
                    <a:pt x="23208" y="2053966"/>
                    <a:pt x="0" y="2030758"/>
                    <a:pt x="0" y="2002130"/>
                  </a:cubicBezTo>
                  <a:lnTo>
                    <a:pt x="0" y="51836"/>
                  </a:lnTo>
                  <a:cubicBezTo>
                    <a:pt x="0" y="23207"/>
                    <a:pt x="23208" y="0"/>
                    <a:pt x="51836" y="0"/>
                  </a:cubicBezTo>
                  <a:lnTo>
                    <a:pt x="1136494" y="0"/>
                  </a:lnTo>
                  <a:cubicBezTo>
                    <a:pt x="1165122" y="0"/>
                    <a:pt x="1188330" y="23207"/>
                    <a:pt x="1188330" y="51836"/>
                  </a:cubicBezTo>
                  <a:close/>
                </a:path>
              </a:pathLst>
            </a:custGeom>
            <a:blipFill>
              <a:blip r:embed="rId6"/>
              <a:stretch>
                <a:fillRect r="-53454" b="-6615"/>
              </a:stretch>
            </a:blipFill>
          </p:spPr>
        </p:sp>
      </p:grpSp>
      <p:sp>
        <p:nvSpPr>
          <p:cNvPr id="30" name="Freeform 30"/>
          <p:cNvSpPr/>
          <p:nvPr/>
        </p:nvSpPr>
        <p:spPr>
          <a:xfrm>
            <a:off x="14662823" y="3153096"/>
            <a:ext cx="3115845" cy="1756203"/>
          </a:xfrm>
          <a:custGeom>
            <a:avLst/>
            <a:gdLst/>
            <a:ahLst/>
            <a:cxnLst/>
            <a:rect l="l" t="t" r="r" b="b"/>
            <a:pathLst>
              <a:path w="3115845" h="1756203">
                <a:moveTo>
                  <a:pt x="0" y="0"/>
                </a:moveTo>
                <a:lnTo>
                  <a:pt x="3115845" y="0"/>
                </a:lnTo>
                <a:lnTo>
                  <a:pt x="3115845" y="1756203"/>
                </a:lnTo>
                <a:lnTo>
                  <a:pt x="0" y="1756203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31" name="Freeform 31"/>
          <p:cNvSpPr/>
          <p:nvPr/>
        </p:nvSpPr>
        <p:spPr>
          <a:xfrm>
            <a:off x="14662823" y="5121932"/>
            <a:ext cx="3115845" cy="1753205"/>
          </a:xfrm>
          <a:custGeom>
            <a:avLst/>
            <a:gdLst/>
            <a:ahLst/>
            <a:cxnLst/>
            <a:rect l="l" t="t" r="r" b="b"/>
            <a:pathLst>
              <a:path w="3115845" h="1753205">
                <a:moveTo>
                  <a:pt x="0" y="0"/>
                </a:moveTo>
                <a:lnTo>
                  <a:pt x="3115845" y="0"/>
                </a:lnTo>
                <a:lnTo>
                  <a:pt x="3115845" y="1753205"/>
                </a:lnTo>
                <a:lnTo>
                  <a:pt x="0" y="1753205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</p:sp>
      <p:sp>
        <p:nvSpPr>
          <p:cNvPr id="32" name="Freeform 32"/>
          <p:cNvSpPr/>
          <p:nvPr/>
        </p:nvSpPr>
        <p:spPr>
          <a:xfrm>
            <a:off x="14662823" y="6951853"/>
            <a:ext cx="3115845" cy="1847448"/>
          </a:xfrm>
          <a:custGeom>
            <a:avLst/>
            <a:gdLst/>
            <a:ahLst/>
            <a:cxnLst/>
            <a:rect l="l" t="t" r="r" b="b"/>
            <a:pathLst>
              <a:path w="3115845" h="1847448">
                <a:moveTo>
                  <a:pt x="0" y="0"/>
                </a:moveTo>
                <a:lnTo>
                  <a:pt x="3115845" y="0"/>
                </a:lnTo>
                <a:lnTo>
                  <a:pt x="3115845" y="1847447"/>
                </a:lnTo>
                <a:lnTo>
                  <a:pt x="0" y="1847447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</p:sp>
      <p:sp>
        <p:nvSpPr>
          <p:cNvPr id="33" name="TextBox 33"/>
          <p:cNvSpPr txBox="1"/>
          <p:nvPr/>
        </p:nvSpPr>
        <p:spPr>
          <a:xfrm>
            <a:off x="964737" y="5453136"/>
            <a:ext cx="2890862" cy="10384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667"/>
              </a:lnSpc>
            </a:pPr>
            <a:r>
              <a:rPr lang="en-US" sz="3630" b="1">
                <a:solidFill>
                  <a:srgbClr val="231F20"/>
                </a:solidFill>
                <a:latin typeface="Agrandir Bold"/>
                <a:ea typeface="Agrandir Bold"/>
                <a:cs typeface="Agrandir Bold"/>
                <a:sym typeface="Agrandir Bold"/>
              </a:rPr>
              <a:t>Association  de Patients</a:t>
            </a:r>
          </a:p>
        </p:txBody>
      </p:sp>
      <p:sp>
        <p:nvSpPr>
          <p:cNvPr id="34" name="TextBox 34"/>
          <p:cNvSpPr txBox="1"/>
          <p:nvPr/>
        </p:nvSpPr>
        <p:spPr>
          <a:xfrm>
            <a:off x="997614" y="6624933"/>
            <a:ext cx="2857985" cy="26791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10211" lvl="1" indent="-205106" algn="l">
              <a:lnSpc>
                <a:spcPts val="2109"/>
              </a:lnSpc>
              <a:buFont typeface="Arial"/>
              <a:buChar char="•"/>
            </a:pPr>
            <a:r>
              <a:rPr lang="en-US" sz="19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Test Atelier 1</a:t>
            </a:r>
          </a:p>
          <a:p>
            <a:pPr algn="l">
              <a:lnSpc>
                <a:spcPts val="2109"/>
              </a:lnSpc>
            </a:pPr>
            <a:endParaRPr lang="en-US" sz="19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10211" lvl="1" indent="-205106" algn="l">
              <a:lnSpc>
                <a:spcPts val="2109"/>
              </a:lnSpc>
              <a:buFont typeface="Arial"/>
              <a:buChar char="•"/>
            </a:pPr>
            <a:r>
              <a:rPr lang="en-US" sz="19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4 patientes</a:t>
            </a:r>
          </a:p>
          <a:p>
            <a:pPr algn="l">
              <a:lnSpc>
                <a:spcPts val="2109"/>
              </a:lnSpc>
            </a:pPr>
            <a:endParaRPr lang="en-US" sz="19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10211" lvl="1" indent="-205106" algn="l">
              <a:lnSpc>
                <a:spcPts val="2109"/>
              </a:lnSpc>
              <a:buFont typeface="Arial"/>
              <a:buChar char="•"/>
            </a:pPr>
            <a:r>
              <a:rPr lang="en-US" sz="19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1 aidant</a:t>
            </a:r>
          </a:p>
          <a:p>
            <a:pPr algn="l">
              <a:lnSpc>
                <a:spcPts val="2109"/>
              </a:lnSpc>
            </a:pPr>
            <a:endParaRPr lang="en-US" sz="19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10211" lvl="1" indent="-205106" algn="l">
              <a:lnSpc>
                <a:spcPts val="2109"/>
              </a:lnSpc>
              <a:buFont typeface="Arial"/>
              <a:buChar char="•"/>
            </a:pPr>
            <a:r>
              <a:rPr lang="en-US" sz="19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1 professionnelle de santé</a:t>
            </a:r>
          </a:p>
          <a:p>
            <a:pPr algn="l">
              <a:lnSpc>
                <a:spcPts val="2109"/>
              </a:lnSpc>
            </a:pPr>
            <a:endParaRPr lang="en-US" sz="19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10211" lvl="1" indent="-205106" algn="l">
              <a:lnSpc>
                <a:spcPts val="2109"/>
              </a:lnSpc>
              <a:buFont typeface="Arial"/>
              <a:buChar char="•"/>
            </a:pPr>
            <a:r>
              <a:rPr lang="en-US" sz="19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hors hôpital</a:t>
            </a:r>
          </a:p>
        </p:txBody>
      </p:sp>
      <p:sp>
        <p:nvSpPr>
          <p:cNvPr id="35" name="TextBox 35"/>
          <p:cNvSpPr txBox="1"/>
          <p:nvPr/>
        </p:nvSpPr>
        <p:spPr>
          <a:xfrm>
            <a:off x="5937115" y="5453136"/>
            <a:ext cx="3005030" cy="10384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667"/>
              </a:lnSpc>
            </a:pPr>
            <a:r>
              <a:rPr lang="en-US" sz="3630" b="1">
                <a:solidFill>
                  <a:srgbClr val="231F20"/>
                </a:solidFill>
                <a:latin typeface="Agrandir Bold"/>
                <a:ea typeface="Agrandir Bold"/>
                <a:cs typeface="Agrandir Bold"/>
                <a:sym typeface="Agrandir Bold"/>
              </a:rPr>
              <a:t>Patients-Partenaires</a:t>
            </a:r>
          </a:p>
        </p:txBody>
      </p:sp>
      <p:sp>
        <p:nvSpPr>
          <p:cNvPr id="36" name="TextBox 36"/>
          <p:cNvSpPr txBox="1"/>
          <p:nvPr/>
        </p:nvSpPr>
        <p:spPr>
          <a:xfrm>
            <a:off x="5788044" y="6663033"/>
            <a:ext cx="3154101" cy="13456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10211" lvl="1" indent="-205106" algn="l">
              <a:lnSpc>
                <a:spcPts val="2109"/>
              </a:lnSpc>
              <a:buFont typeface="Arial"/>
              <a:buChar char="•"/>
            </a:pPr>
            <a:r>
              <a:rPr lang="en-US" sz="19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Test Mallette</a:t>
            </a:r>
          </a:p>
          <a:p>
            <a:pPr algn="l">
              <a:lnSpc>
                <a:spcPts val="2109"/>
              </a:lnSpc>
            </a:pPr>
            <a:endParaRPr lang="en-US" sz="19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10211" lvl="1" indent="-205106" algn="l">
              <a:lnSpc>
                <a:spcPts val="2109"/>
              </a:lnSpc>
              <a:buFont typeface="Arial"/>
              <a:buChar char="•"/>
            </a:pPr>
            <a:r>
              <a:rPr lang="en-US" sz="19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2 patientes</a:t>
            </a:r>
          </a:p>
          <a:p>
            <a:pPr algn="l">
              <a:lnSpc>
                <a:spcPts val="2109"/>
              </a:lnSpc>
            </a:pPr>
            <a:endParaRPr lang="en-US" sz="19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10211" lvl="1" indent="-205106" algn="l">
              <a:lnSpc>
                <a:spcPts val="2109"/>
              </a:lnSpc>
              <a:buFont typeface="Arial"/>
              <a:buChar char="•"/>
            </a:pPr>
            <a:r>
              <a:rPr lang="en-US" sz="19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hors hôpital</a:t>
            </a:r>
          </a:p>
        </p:txBody>
      </p:sp>
      <p:sp>
        <p:nvSpPr>
          <p:cNvPr id="37" name="TextBox 37"/>
          <p:cNvSpPr txBox="1"/>
          <p:nvPr/>
        </p:nvSpPr>
        <p:spPr>
          <a:xfrm>
            <a:off x="10710058" y="5478695"/>
            <a:ext cx="2890862" cy="10384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667"/>
              </a:lnSpc>
            </a:pPr>
            <a:r>
              <a:rPr lang="en-US" sz="3630" b="1">
                <a:solidFill>
                  <a:srgbClr val="231F20"/>
                </a:solidFill>
                <a:latin typeface="Agrandir Bold"/>
                <a:ea typeface="Agrandir Bold"/>
                <a:cs typeface="Agrandir Bold"/>
                <a:sym typeface="Agrandir Bold"/>
              </a:rPr>
              <a:t>Oncocentre région CVL</a:t>
            </a:r>
          </a:p>
        </p:txBody>
      </p:sp>
      <p:sp>
        <p:nvSpPr>
          <p:cNvPr id="38" name="TextBox 38"/>
          <p:cNvSpPr txBox="1"/>
          <p:nvPr/>
        </p:nvSpPr>
        <p:spPr>
          <a:xfrm>
            <a:off x="10439589" y="6624933"/>
            <a:ext cx="3790109" cy="21457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10211" lvl="1" indent="-205106" algn="l">
              <a:lnSpc>
                <a:spcPts val="2109"/>
              </a:lnSpc>
              <a:buFont typeface="Arial"/>
              <a:buChar char="•"/>
            </a:pPr>
            <a:r>
              <a:rPr lang="en-US" sz="19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Journée Régionale IPA / IDEC Oncocentre Avril 2025</a:t>
            </a:r>
          </a:p>
          <a:p>
            <a:pPr algn="l">
              <a:lnSpc>
                <a:spcPts val="2109"/>
              </a:lnSpc>
            </a:pPr>
            <a:endParaRPr lang="en-US" sz="19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10211" lvl="1" indent="-205106" algn="l">
              <a:lnSpc>
                <a:spcPts val="2109"/>
              </a:lnSpc>
              <a:buFont typeface="Arial"/>
              <a:buChar char="•"/>
            </a:pPr>
            <a:r>
              <a:rPr lang="en-US" sz="19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25 IPA/IDEC réparties en 5 ateliers</a:t>
            </a:r>
          </a:p>
          <a:p>
            <a:pPr algn="l">
              <a:lnSpc>
                <a:spcPts val="2109"/>
              </a:lnSpc>
            </a:pPr>
            <a:endParaRPr lang="en-US" sz="19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10211" lvl="1" indent="-205106" algn="l">
              <a:lnSpc>
                <a:spcPts val="2109"/>
              </a:lnSpc>
              <a:buFont typeface="Arial"/>
              <a:buChar char="•"/>
            </a:pPr>
            <a:r>
              <a:rPr lang="en-US" sz="19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Satisfaction 5/5 (14 questionnaires)</a:t>
            </a:r>
          </a:p>
        </p:txBody>
      </p:sp>
      <p:sp>
        <p:nvSpPr>
          <p:cNvPr id="39" name="TextBox 39"/>
          <p:cNvSpPr txBox="1"/>
          <p:nvPr/>
        </p:nvSpPr>
        <p:spPr>
          <a:xfrm rot="-648660">
            <a:off x="4995063" y="2373979"/>
            <a:ext cx="3564208" cy="4641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17"/>
              </a:lnSpc>
            </a:pPr>
            <a:r>
              <a:rPr lang="en-US" sz="2726" spc="215">
                <a:solidFill>
                  <a:srgbClr val="E4E4E4"/>
                </a:solidFill>
                <a:latin typeface="Montserrat"/>
                <a:ea typeface="Montserrat"/>
                <a:cs typeface="Montserrat"/>
                <a:sym typeface="Montserrat"/>
              </a:rPr>
              <a:t>TEST MALLETTE</a:t>
            </a:r>
          </a:p>
        </p:txBody>
      </p:sp>
      <p:sp>
        <p:nvSpPr>
          <p:cNvPr id="40" name="TextBox 40"/>
          <p:cNvSpPr txBox="1"/>
          <p:nvPr/>
        </p:nvSpPr>
        <p:spPr>
          <a:xfrm rot="-648660">
            <a:off x="9886855" y="2260193"/>
            <a:ext cx="3254695" cy="4641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17"/>
              </a:lnSpc>
            </a:pPr>
            <a:r>
              <a:rPr lang="en-US" sz="2726" spc="215">
                <a:solidFill>
                  <a:srgbClr val="E4E4E4"/>
                </a:solidFill>
                <a:latin typeface="Montserrat"/>
                <a:ea typeface="Montserrat"/>
                <a:cs typeface="Montserrat"/>
                <a:sym typeface="Montserrat"/>
              </a:rPr>
              <a:t>TEST MALLETTE</a:t>
            </a:r>
          </a:p>
        </p:txBody>
      </p:sp>
      <p:sp>
        <p:nvSpPr>
          <p:cNvPr id="41" name="TextBox 41"/>
          <p:cNvSpPr txBox="1"/>
          <p:nvPr/>
        </p:nvSpPr>
        <p:spPr>
          <a:xfrm>
            <a:off x="748977" y="962025"/>
            <a:ext cx="8400440" cy="9734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060"/>
              </a:lnSpc>
            </a:pPr>
            <a:r>
              <a:rPr lang="en-US" sz="6000" b="1">
                <a:solidFill>
                  <a:srgbClr val="000000"/>
                </a:solidFill>
                <a:latin typeface="Agrandir Bold"/>
                <a:ea typeface="Agrandir Bold"/>
                <a:cs typeface="Agrandir Bold"/>
                <a:sym typeface="Agrandir Bold"/>
              </a:rPr>
              <a:t>Validations de qualité</a:t>
            </a:r>
          </a:p>
        </p:txBody>
      </p:sp>
      <p:sp>
        <p:nvSpPr>
          <p:cNvPr id="42" name="Freeform 23"/>
          <p:cNvSpPr/>
          <p:nvPr/>
        </p:nvSpPr>
        <p:spPr>
          <a:xfrm>
            <a:off x="14284704" y="9472612"/>
            <a:ext cx="3194623" cy="701829"/>
          </a:xfrm>
          <a:custGeom>
            <a:avLst/>
            <a:gdLst/>
            <a:ahLst/>
            <a:cxnLst/>
            <a:rect l="l" t="t" r="r" b="b"/>
            <a:pathLst>
              <a:path w="4157483" h="956221">
                <a:moveTo>
                  <a:pt x="0" y="0"/>
                </a:moveTo>
                <a:lnTo>
                  <a:pt x="4157483" y="0"/>
                </a:lnTo>
                <a:lnTo>
                  <a:pt x="4157483" y="956221"/>
                </a:lnTo>
                <a:lnTo>
                  <a:pt x="0" y="956221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</p:sp>
      <p:sp>
        <p:nvSpPr>
          <p:cNvPr id="43" name="ZoneTexte 42"/>
          <p:cNvSpPr txBox="1"/>
          <p:nvPr/>
        </p:nvSpPr>
        <p:spPr>
          <a:xfrm>
            <a:off x="228600" y="9759650"/>
            <a:ext cx="66612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CNRC - 02.10.2025</a:t>
            </a:r>
            <a:endParaRPr lang="fr-FR" dirty="0"/>
          </a:p>
        </p:txBody>
      </p:sp>
      <p:sp>
        <p:nvSpPr>
          <p:cNvPr id="44" name="AutoShape 14"/>
          <p:cNvSpPr/>
          <p:nvPr/>
        </p:nvSpPr>
        <p:spPr>
          <a:xfrm>
            <a:off x="2211704" y="9944316"/>
            <a:ext cx="11885295" cy="2191"/>
          </a:xfrm>
          <a:prstGeom prst="line">
            <a:avLst/>
          </a:prstGeom>
          <a:ln w="2857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286463" y="308142"/>
            <a:ext cx="17715074" cy="9670715"/>
            <a:chOff x="0" y="0"/>
            <a:chExt cx="4665698" cy="254702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665699" cy="2547020"/>
            </a:xfrm>
            <a:custGeom>
              <a:avLst/>
              <a:gdLst/>
              <a:ahLst/>
              <a:cxnLst/>
              <a:rect l="l" t="t" r="r" b="b"/>
              <a:pathLst>
                <a:path w="4665699" h="2547020">
                  <a:moveTo>
                    <a:pt x="22288" y="0"/>
                  </a:moveTo>
                  <a:lnTo>
                    <a:pt x="4643410" y="0"/>
                  </a:lnTo>
                  <a:cubicBezTo>
                    <a:pt x="4655720" y="0"/>
                    <a:pt x="4665699" y="9979"/>
                    <a:pt x="4665699" y="22288"/>
                  </a:cubicBezTo>
                  <a:lnTo>
                    <a:pt x="4665699" y="2524732"/>
                  </a:lnTo>
                  <a:cubicBezTo>
                    <a:pt x="4665699" y="2530643"/>
                    <a:pt x="4663350" y="2536312"/>
                    <a:pt x="4659171" y="2540492"/>
                  </a:cubicBezTo>
                  <a:cubicBezTo>
                    <a:pt x="4654991" y="2544672"/>
                    <a:pt x="4649322" y="2547020"/>
                    <a:pt x="4643410" y="2547020"/>
                  </a:cubicBezTo>
                  <a:lnTo>
                    <a:pt x="22288" y="2547020"/>
                  </a:lnTo>
                  <a:cubicBezTo>
                    <a:pt x="16377" y="2547020"/>
                    <a:pt x="10708" y="2544672"/>
                    <a:pt x="6528" y="2540492"/>
                  </a:cubicBezTo>
                  <a:cubicBezTo>
                    <a:pt x="2348" y="2536312"/>
                    <a:pt x="0" y="2530643"/>
                    <a:pt x="0" y="2524732"/>
                  </a:cubicBezTo>
                  <a:lnTo>
                    <a:pt x="0" y="22288"/>
                  </a:lnTo>
                  <a:cubicBezTo>
                    <a:pt x="0" y="16377"/>
                    <a:pt x="2348" y="10708"/>
                    <a:pt x="6528" y="6528"/>
                  </a:cubicBezTo>
                  <a:cubicBezTo>
                    <a:pt x="10708" y="2348"/>
                    <a:pt x="16377" y="0"/>
                    <a:pt x="22288" y="0"/>
                  </a:cubicBezTo>
                  <a:close/>
                </a:path>
              </a:pathLst>
            </a:custGeom>
            <a:solidFill>
              <a:srgbClr val="F4F4F4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4665698" cy="258512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286463" y="308142"/>
            <a:ext cx="12784836" cy="5143481"/>
          </a:xfrm>
          <a:custGeom>
            <a:avLst/>
            <a:gdLst/>
            <a:ahLst/>
            <a:cxnLst/>
            <a:rect l="l" t="t" r="r" b="b"/>
            <a:pathLst>
              <a:path w="12784836" h="5143481">
                <a:moveTo>
                  <a:pt x="0" y="0"/>
                </a:moveTo>
                <a:lnTo>
                  <a:pt x="12784836" y="0"/>
                </a:lnTo>
                <a:lnTo>
                  <a:pt x="12784836" y="5143482"/>
                </a:lnTo>
                <a:lnTo>
                  <a:pt x="0" y="514348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7507" t="-60000"/>
            </a:stretch>
          </a:blipFill>
        </p:spPr>
      </p:sp>
      <p:grpSp>
        <p:nvGrpSpPr>
          <p:cNvPr id="6" name="Group 6"/>
          <p:cNvGrpSpPr/>
          <p:nvPr/>
        </p:nvGrpSpPr>
        <p:grpSpPr>
          <a:xfrm rot="-5400000">
            <a:off x="-1444525" y="2039130"/>
            <a:ext cx="8214512" cy="4752536"/>
            <a:chOff x="0" y="0"/>
            <a:chExt cx="2053966" cy="1188329"/>
          </a:xfrm>
        </p:grpSpPr>
        <p:sp>
          <p:nvSpPr>
            <p:cNvPr id="7" name="Freeform 7"/>
            <p:cNvSpPr/>
            <p:nvPr/>
          </p:nvSpPr>
          <p:spPr>
            <a:xfrm rot="-5400000">
              <a:off x="432818" y="-432818"/>
              <a:ext cx="1188329" cy="2053966"/>
            </a:xfrm>
            <a:custGeom>
              <a:avLst/>
              <a:gdLst/>
              <a:ahLst/>
              <a:cxnLst/>
              <a:rect l="l" t="t" r="r" b="b"/>
              <a:pathLst>
                <a:path w="1188329" h="2053966">
                  <a:moveTo>
                    <a:pt x="1188330" y="51836"/>
                  </a:moveTo>
                  <a:lnTo>
                    <a:pt x="1188330" y="2002130"/>
                  </a:lnTo>
                  <a:cubicBezTo>
                    <a:pt x="1188330" y="2030758"/>
                    <a:pt x="1165122" y="2053966"/>
                    <a:pt x="1136494" y="2053966"/>
                  </a:cubicBezTo>
                  <a:lnTo>
                    <a:pt x="51836" y="2053966"/>
                  </a:lnTo>
                  <a:cubicBezTo>
                    <a:pt x="23208" y="2053966"/>
                    <a:pt x="0" y="2030758"/>
                    <a:pt x="0" y="2002130"/>
                  </a:cubicBezTo>
                  <a:lnTo>
                    <a:pt x="0" y="51836"/>
                  </a:lnTo>
                  <a:cubicBezTo>
                    <a:pt x="0" y="23207"/>
                    <a:pt x="23208" y="0"/>
                    <a:pt x="51836" y="0"/>
                  </a:cubicBezTo>
                  <a:lnTo>
                    <a:pt x="1136494" y="0"/>
                  </a:lnTo>
                  <a:cubicBezTo>
                    <a:pt x="1165122" y="0"/>
                    <a:pt x="1188330" y="23207"/>
                    <a:pt x="1188330" y="51836"/>
                  </a:cubicBezTo>
                  <a:close/>
                </a:path>
              </a:pathLst>
            </a:custGeom>
            <a:blipFill>
              <a:blip r:embed="rId3"/>
              <a:stretch>
                <a:fillRect r="-53454" b="-6615"/>
              </a:stretch>
            </a:blipFill>
          </p:spPr>
        </p:sp>
      </p:grpSp>
      <p:sp>
        <p:nvSpPr>
          <p:cNvPr id="8" name="Freeform 8"/>
          <p:cNvSpPr/>
          <p:nvPr/>
        </p:nvSpPr>
        <p:spPr>
          <a:xfrm rot="-10800000">
            <a:off x="286463" y="3111111"/>
            <a:ext cx="10146928" cy="6867746"/>
          </a:xfrm>
          <a:custGeom>
            <a:avLst/>
            <a:gdLst/>
            <a:ahLst/>
            <a:cxnLst/>
            <a:rect l="l" t="t" r="r" b="b"/>
            <a:pathLst>
              <a:path w="10146928" h="6867746">
                <a:moveTo>
                  <a:pt x="0" y="0"/>
                </a:moveTo>
                <a:lnTo>
                  <a:pt x="10146928" y="0"/>
                </a:lnTo>
                <a:lnTo>
                  <a:pt x="10146928" y="6867747"/>
                </a:lnTo>
                <a:lnTo>
                  <a:pt x="0" y="686774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19829" r="-35456"/>
            </a:stretch>
          </a:blipFill>
        </p:spPr>
      </p:sp>
      <p:grpSp>
        <p:nvGrpSpPr>
          <p:cNvPr id="9" name="Group 9"/>
          <p:cNvGrpSpPr/>
          <p:nvPr/>
        </p:nvGrpSpPr>
        <p:grpSpPr>
          <a:xfrm>
            <a:off x="8970488" y="308142"/>
            <a:ext cx="9031049" cy="9670715"/>
            <a:chOff x="0" y="0"/>
            <a:chExt cx="1399146" cy="1498247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1399146" cy="1498247"/>
            </a:xfrm>
            <a:custGeom>
              <a:avLst/>
              <a:gdLst/>
              <a:ahLst/>
              <a:cxnLst/>
              <a:rect l="l" t="t" r="r" b="b"/>
              <a:pathLst>
                <a:path w="1399146" h="1498247">
                  <a:moveTo>
                    <a:pt x="47149" y="0"/>
                  </a:moveTo>
                  <a:lnTo>
                    <a:pt x="1351997" y="0"/>
                  </a:lnTo>
                  <a:cubicBezTo>
                    <a:pt x="1364501" y="0"/>
                    <a:pt x="1376494" y="4967"/>
                    <a:pt x="1385336" y="13810"/>
                  </a:cubicBezTo>
                  <a:cubicBezTo>
                    <a:pt x="1394178" y="22652"/>
                    <a:pt x="1399146" y="34644"/>
                    <a:pt x="1399146" y="47149"/>
                  </a:cubicBezTo>
                  <a:lnTo>
                    <a:pt x="1399146" y="1451098"/>
                  </a:lnTo>
                  <a:cubicBezTo>
                    <a:pt x="1399146" y="1463603"/>
                    <a:pt x="1394178" y="1475595"/>
                    <a:pt x="1385336" y="1484437"/>
                  </a:cubicBezTo>
                  <a:cubicBezTo>
                    <a:pt x="1376494" y="1493279"/>
                    <a:pt x="1364501" y="1498247"/>
                    <a:pt x="1351997" y="1498247"/>
                  </a:cubicBezTo>
                  <a:lnTo>
                    <a:pt x="47149" y="1498247"/>
                  </a:lnTo>
                  <a:cubicBezTo>
                    <a:pt x="21109" y="1498247"/>
                    <a:pt x="0" y="1477138"/>
                    <a:pt x="0" y="1451098"/>
                  </a:cubicBezTo>
                  <a:lnTo>
                    <a:pt x="0" y="47149"/>
                  </a:lnTo>
                  <a:cubicBezTo>
                    <a:pt x="0" y="34644"/>
                    <a:pt x="4967" y="22652"/>
                    <a:pt x="13810" y="13810"/>
                  </a:cubicBezTo>
                  <a:cubicBezTo>
                    <a:pt x="22652" y="4967"/>
                    <a:pt x="34644" y="0"/>
                    <a:pt x="47149" y="0"/>
                  </a:cubicBezTo>
                  <a:close/>
                </a:path>
              </a:pathLst>
            </a:custGeom>
            <a:blipFill>
              <a:blip r:embed="rId5"/>
              <a:stretch>
                <a:fillRect l="-24292" r="-19076"/>
              </a:stretch>
            </a:blipFill>
          </p:spPr>
        </p:sp>
      </p:grpSp>
      <p:grpSp>
        <p:nvGrpSpPr>
          <p:cNvPr id="11" name="Group 11"/>
          <p:cNvGrpSpPr/>
          <p:nvPr/>
        </p:nvGrpSpPr>
        <p:grpSpPr>
          <a:xfrm>
            <a:off x="748977" y="7554512"/>
            <a:ext cx="3686532" cy="684557"/>
            <a:chOff x="0" y="0"/>
            <a:chExt cx="970938" cy="180295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970938" cy="180295"/>
            </a:xfrm>
            <a:custGeom>
              <a:avLst/>
              <a:gdLst/>
              <a:ahLst/>
              <a:cxnLst/>
              <a:rect l="l" t="t" r="r" b="b"/>
              <a:pathLst>
                <a:path w="970938" h="180295">
                  <a:moveTo>
                    <a:pt x="90147" y="0"/>
                  </a:moveTo>
                  <a:lnTo>
                    <a:pt x="880791" y="0"/>
                  </a:lnTo>
                  <a:cubicBezTo>
                    <a:pt x="904699" y="0"/>
                    <a:pt x="927629" y="9498"/>
                    <a:pt x="944535" y="26404"/>
                  </a:cubicBezTo>
                  <a:cubicBezTo>
                    <a:pt x="961441" y="43309"/>
                    <a:pt x="970938" y="66239"/>
                    <a:pt x="970938" y="90147"/>
                  </a:cubicBezTo>
                  <a:lnTo>
                    <a:pt x="970938" y="90147"/>
                  </a:lnTo>
                  <a:cubicBezTo>
                    <a:pt x="970938" y="114056"/>
                    <a:pt x="961441" y="136985"/>
                    <a:pt x="944535" y="153891"/>
                  </a:cubicBezTo>
                  <a:cubicBezTo>
                    <a:pt x="927629" y="170797"/>
                    <a:pt x="904699" y="180295"/>
                    <a:pt x="880791" y="180295"/>
                  </a:cubicBezTo>
                  <a:lnTo>
                    <a:pt x="90147" y="180295"/>
                  </a:lnTo>
                  <a:cubicBezTo>
                    <a:pt x="66239" y="180295"/>
                    <a:pt x="43309" y="170797"/>
                    <a:pt x="26404" y="153891"/>
                  </a:cubicBezTo>
                  <a:cubicBezTo>
                    <a:pt x="9498" y="136985"/>
                    <a:pt x="0" y="114056"/>
                    <a:pt x="0" y="90147"/>
                  </a:cubicBezTo>
                  <a:lnTo>
                    <a:pt x="0" y="90147"/>
                  </a:lnTo>
                  <a:cubicBezTo>
                    <a:pt x="0" y="66239"/>
                    <a:pt x="9498" y="43309"/>
                    <a:pt x="26404" y="26404"/>
                  </a:cubicBezTo>
                  <a:cubicBezTo>
                    <a:pt x="43309" y="9498"/>
                    <a:pt x="66239" y="0"/>
                    <a:pt x="90147" y="0"/>
                  </a:cubicBezTo>
                  <a:close/>
                </a:path>
              </a:pathLst>
            </a:custGeom>
            <a:solidFill>
              <a:srgbClr val="F6BD50"/>
            </a:solidFill>
          </p:spPr>
        </p:sp>
        <p:sp>
          <p:nvSpPr>
            <p:cNvPr id="13" name="TextBox 13"/>
            <p:cNvSpPr txBox="1"/>
            <p:nvPr/>
          </p:nvSpPr>
          <p:spPr>
            <a:xfrm>
              <a:off x="0" y="-38100"/>
              <a:ext cx="970938" cy="21839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4687524" y="7554512"/>
            <a:ext cx="3686532" cy="684557"/>
            <a:chOff x="0" y="0"/>
            <a:chExt cx="970938" cy="180295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970938" cy="180295"/>
            </a:xfrm>
            <a:custGeom>
              <a:avLst/>
              <a:gdLst/>
              <a:ahLst/>
              <a:cxnLst/>
              <a:rect l="l" t="t" r="r" b="b"/>
              <a:pathLst>
                <a:path w="970938" h="180295">
                  <a:moveTo>
                    <a:pt x="90147" y="0"/>
                  </a:moveTo>
                  <a:lnTo>
                    <a:pt x="880791" y="0"/>
                  </a:lnTo>
                  <a:cubicBezTo>
                    <a:pt x="904699" y="0"/>
                    <a:pt x="927629" y="9498"/>
                    <a:pt x="944535" y="26404"/>
                  </a:cubicBezTo>
                  <a:cubicBezTo>
                    <a:pt x="961441" y="43309"/>
                    <a:pt x="970938" y="66239"/>
                    <a:pt x="970938" y="90147"/>
                  </a:cubicBezTo>
                  <a:lnTo>
                    <a:pt x="970938" y="90147"/>
                  </a:lnTo>
                  <a:cubicBezTo>
                    <a:pt x="970938" y="114056"/>
                    <a:pt x="961441" y="136985"/>
                    <a:pt x="944535" y="153891"/>
                  </a:cubicBezTo>
                  <a:cubicBezTo>
                    <a:pt x="927629" y="170797"/>
                    <a:pt x="904699" y="180295"/>
                    <a:pt x="880791" y="180295"/>
                  </a:cubicBezTo>
                  <a:lnTo>
                    <a:pt x="90147" y="180295"/>
                  </a:lnTo>
                  <a:cubicBezTo>
                    <a:pt x="66239" y="180295"/>
                    <a:pt x="43309" y="170797"/>
                    <a:pt x="26404" y="153891"/>
                  </a:cubicBezTo>
                  <a:cubicBezTo>
                    <a:pt x="9498" y="136985"/>
                    <a:pt x="0" y="114056"/>
                    <a:pt x="0" y="90147"/>
                  </a:cubicBezTo>
                  <a:lnTo>
                    <a:pt x="0" y="90147"/>
                  </a:lnTo>
                  <a:cubicBezTo>
                    <a:pt x="0" y="66239"/>
                    <a:pt x="9498" y="43309"/>
                    <a:pt x="26404" y="26404"/>
                  </a:cubicBezTo>
                  <a:cubicBezTo>
                    <a:pt x="43309" y="9498"/>
                    <a:pt x="66239" y="0"/>
                    <a:pt x="90147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id="16" name="TextBox 16"/>
            <p:cNvSpPr txBox="1"/>
            <p:nvPr/>
          </p:nvSpPr>
          <p:spPr>
            <a:xfrm>
              <a:off x="0" y="-38100"/>
              <a:ext cx="970938" cy="21839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4687524" y="8239069"/>
            <a:ext cx="3686532" cy="684557"/>
            <a:chOff x="0" y="0"/>
            <a:chExt cx="970938" cy="180295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970938" cy="180295"/>
            </a:xfrm>
            <a:custGeom>
              <a:avLst/>
              <a:gdLst/>
              <a:ahLst/>
              <a:cxnLst/>
              <a:rect l="l" t="t" r="r" b="b"/>
              <a:pathLst>
                <a:path w="970938" h="180295">
                  <a:moveTo>
                    <a:pt x="90147" y="0"/>
                  </a:moveTo>
                  <a:lnTo>
                    <a:pt x="880791" y="0"/>
                  </a:lnTo>
                  <a:cubicBezTo>
                    <a:pt x="904699" y="0"/>
                    <a:pt x="927629" y="9498"/>
                    <a:pt x="944535" y="26404"/>
                  </a:cubicBezTo>
                  <a:cubicBezTo>
                    <a:pt x="961441" y="43309"/>
                    <a:pt x="970938" y="66239"/>
                    <a:pt x="970938" y="90147"/>
                  </a:cubicBezTo>
                  <a:lnTo>
                    <a:pt x="970938" y="90147"/>
                  </a:lnTo>
                  <a:cubicBezTo>
                    <a:pt x="970938" y="114056"/>
                    <a:pt x="961441" y="136985"/>
                    <a:pt x="944535" y="153891"/>
                  </a:cubicBezTo>
                  <a:cubicBezTo>
                    <a:pt x="927629" y="170797"/>
                    <a:pt x="904699" y="180295"/>
                    <a:pt x="880791" y="180295"/>
                  </a:cubicBezTo>
                  <a:lnTo>
                    <a:pt x="90147" y="180295"/>
                  </a:lnTo>
                  <a:cubicBezTo>
                    <a:pt x="66239" y="180295"/>
                    <a:pt x="43309" y="170797"/>
                    <a:pt x="26404" y="153891"/>
                  </a:cubicBezTo>
                  <a:cubicBezTo>
                    <a:pt x="9498" y="136985"/>
                    <a:pt x="0" y="114056"/>
                    <a:pt x="0" y="90147"/>
                  </a:cubicBezTo>
                  <a:lnTo>
                    <a:pt x="0" y="90147"/>
                  </a:lnTo>
                  <a:cubicBezTo>
                    <a:pt x="0" y="66239"/>
                    <a:pt x="9498" y="43309"/>
                    <a:pt x="26404" y="26404"/>
                  </a:cubicBezTo>
                  <a:cubicBezTo>
                    <a:pt x="43309" y="9498"/>
                    <a:pt x="66239" y="0"/>
                    <a:pt x="90147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9" name="TextBox 19"/>
            <p:cNvSpPr txBox="1"/>
            <p:nvPr/>
          </p:nvSpPr>
          <p:spPr>
            <a:xfrm>
              <a:off x="0" y="-38100"/>
              <a:ext cx="970938" cy="21839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20" name="Freeform 20"/>
          <p:cNvSpPr/>
          <p:nvPr/>
        </p:nvSpPr>
        <p:spPr>
          <a:xfrm>
            <a:off x="2937573" y="3778386"/>
            <a:ext cx="3499901" cy="3499901"/>
          </a:xfrm>
          <a:custGeom>
            <a:avLst/>
            <a:gdLst/>
            <a:ahLst/>
            <a:cxnLst/>
            <a:rect l="l" t="t" r="r" b="b"/>
            <a:pathLst>
              <a:path w="3499901" h="3499901">
                <a:moveTo>
                  <a:pt x="0" y="0"/>
                </a:moveTo>
                <a:lnTo>
                  <a:pt x="3499901" y="0"/>
                </a:lnTo>
                <a:lnTo>
                  <a:pt x="3499901" y="3499901"/>
                </a:lnTo>
                <a:lnTo>
                  <a:pt x="0" y="3499901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21" name="Freeform 21"/>
          <p:cNvSpPr/>
          <p:nvPr/>
        </p:nvSpPr>
        <p:spPr>
          <a:xfrm>
            <a:off x="3019479" y="1833349"/>
            <a:ext cx="3336090" cy="1106313"/>
          </a:xfrm>
          <a:custGeom>
            <a:avLst/>
            <a:gdLst/>
            <a:ahLst/>
            <a:cxnLst/>
            <a:rect l="l" t="t" r="r" b="b"/>
            <a:pathLst>
              <a:path w="3336090" h="1106313">
                <a:moveTo>
                  <a:pt x="0" y="0"/>
                </a:moveTo>
                <a:lnTo>
                  <a:pt x="3336090" y="0"/>
                </a:lnTo>
                <a:lnTo>
                  <a:pt x="3336090" y="1106312"/>
                </a:lnTo>
                <a:lnTo>
                  <a:pt x="0" y="1106312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22" name="TextBox 22"/>
          <p:cNvSpPr txBox="1"/>
          <p:nvPr/>
        </p:nvSpPr>
        <p:spPr>
          <a:xfrm>
            <a:off x="748977" y="3082536"/>
            <a:ext cx="7360978" cy="10469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45"/>
              </a:lnSpc>
            </a:pPr>
            <a:r>
              <a:rPr lang="en-US" sz="3032" b="1" spc="1125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Mallettes</a:t>
            </a:r>
            <a:r>
              <a:rPr lang="en-US" sz="3032" spc="1125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032" b="1" spc="1125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Onco-Educ+ </a:t>
            </a:r>
          </a:p>
          <a:p>
            <a:pPr algn="l">
              <a:lnSpc>
                <a:spcPts val="4245"/>
              </a:lnSpc>
            </a:pPr>
            <a:endParaRPr lang="en-US" sz="3032" b="1" spc="1125">
              <a:solidFill>
                <a:srgbClr val="000000"/>
              </a:solidFill>
              <a:latin typeface="Montserrat Bold"/>
              <a:ea typeface="Montserrat Bold"/>
              <a:cs typeface="Montserrat Bold"/>
              <a:sym typeface="Montserrat Bold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907191" y="7636148"/>
            <a:ext cx="3780333" cy="48731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817"/>
              </a:lnSpc>
            </a:pPr>
            <a:r>
              <a:rPr lang="en-US" sz="2726" spc="215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DÉCEMBRE 2025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6023187" y="7603127"/>
            <a:ext cx="2086768" cy="56425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377"/>
              </a:lnSpc>
            </a:pPr>
            <a:r>
              <a:rPr lang="en-US" sz="3126" spc="247" dirty="0">
                <a:solidFill>
                  <a:srgbClr val="E4E4E4"/>
                </a:solidFill>
                <a:latin typeface="Montserrat"/>
                <a:ea typeface="Montserrat"/>
                <a:cs typeface="Montserrat"/>
                <a:sym typeface="Montserrat"/>
              </a:rPr>
              <a:t>65 €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748977" y="962025"/>
            <a:ext cx="8400440" cy="9734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060"/>
              </a:lnSpc>
            </a:pPr>
            <a:r>
              <a:rPr lang="en-US" sz="6000" b="1">
                <a:solidFill>
                  <a:srgbClr val="000000"/>
                </a:solidFill>
                <a:latin typeface="Agrandir Bold"/>
                <a:ea typeface="Agrandir Bold"/>
                <a:cs typeface="Agrandir Bold"/>
                <a:sym typeface="Agrandir Bold"/>
              </a:rPr>
              <a:t>Pré-commandes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4951624" y="8358487"/>
            <a:ext cx="3887576" cy="4231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257"/>
              </a:lnSpc>
            </a:pPr>
            <a:r>
              <a:rPr lang="en-US" sz="2326" spc="183" dirty="0">
                <a:solidFill>
                  <a:srgbClr val="010101"/>
                </a:solidFill>
                <a:latin typeface="Montserrat"/>
                <a:ea typeface="Montserrat"/>
                <a:cs typeface="Montserrat"/>
                <a:sym typeface="Montserrat"/>
              </a:rPr>
              <a:t>79 € avec </a:t>
            </a:r>
            <a:r>
              <a:rPr lang="en-US" sz="2326" spc="183" dirty="0" err="1">
                <a:solidFill>
                  <a:srgbClr val="010101"/>
                </a:solidFill>
                <a:latin typeface="Montserrat"/>
                <a:ea typeface="Montserrat"/>
                <a:cs typeface="Montserrat"/>
                <a:sym typeface="Montserrat"/>
              </a:rPr>
              <a:t>livraison</a:t>
            </a:r>
            <a:endParaRPr lang="en-US" sz="2326" spc="183" dirty="0">
              <a:solidFill>
                <a:srgbClr val="01010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7" name="Freeform 23"/>
          <p:cNvSpPr/>
          <p:nvPr/>
        </p:nvSpPr>
        <p:spPr>
          <a:xfrm>
            <a:off x="5345598" y="9497812"/>
            <a:ext cx="3194623" cy="701829"/>
          </a:xfrm>
          <a:custGeom>
            <a:avLst/>
            <a:gdLst/>
            <a:ahLst/>
            <a:cxnLst/>
            <a:rect l="l" t="t" r="r" b="b"/>
            <a:pathLst>
              <a:path w="4157483" h="956221">
                <a:moveTo>
                  <a:pt x="0" y="0"/>
                </a:moveTo>
                <a:lnTo>
                  <a:pt x="4157483" y="0"/>
                </a:lnTo>
                <a:lnTo>
                  <a:pt x="4157483" y="956221"/>
                </a:lnTo>
                <a:lnTo>
                  <a:pt x="0" y="956221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</p:sp>
      <p:sp>
        <p:nvSpPr>
          <p:cNvPr id="28" name="ZoneTexte 27"/>
          <p:cNvSpPr txBox="1"/>
          <p:nvPr/>
        </p:nvSpPr>
        <p:spPr>
          <a:xfrm>
            <a:off x="228600" y="9759650"/>
            <a:ext cx="66612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CNRC - 02.10.2025</a:t>
            </a:r>
            <a:endParaRPr lang="fr-FR" dirty="0"/>
          </a:p>
        </p:txBody>
      </p:sp>
      <p:sp>
        <p:nvSpPr>
          <p:cNvPr id="29" name="AutoShape 14"/>
          <p:cNvSpPr/>
          <p:nvPr/>
        </p:nvSpPr>
        <p:spPr>
          <a:xfrm flipV="1">
            <a:off x="2133600" y="9957309"/>
            <a:ext cx="2818025" cy="21547"/>
          </a:xfrm>
          <a:prstGeom prst="line">
            <a:avLst/>
          </a:prstGeom>
          <a:ln w="2857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2068220" y="6107571"/>
            <a:ext cx="5466725" cy="2736464"/>
            <a:chOff x="0" y="0"/>
            <a:chExt cx="2013238" cy="1007761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013238" cy="1007761"/>
            </a:xfrm>
            <a:custGeom>
              <a:avLst/>
              <a:gdLst/>
              <a:ahLst/>
              <a:cxnLst/>
              <a:rect l="l" t="t" r="r" b="b"/>
              <a:pathLst>
                <a:path w="2013238" h="1007761">
                  <a:moveTo>
                    <a:pt x="72226" y="0"/>
                  </a:moveTo>
                  <a:lnTo>
                    <a:pt x="1941012" y="0"/>
                  </a:lnTo>
                  <a:cubicBezTo>
                    <a:pt x="1960167" y="0"/>
                    <a:pt x="1978538" y="7609"/>
                    <a:pt x="1992083" y="21154"/>
                  </a:cubicBezTo>
                  <a:cubicBezTo>
                    <a:pt x="2005628" y="34699"/>
                    <a:pt x="2013238" y="53070"/>
                    <a:pt x="2013238" y="72226"/>
                  </a:cubicBezTo>
                  <a:lnTo>
                    <a:pt x="2013238" y="935535"/>
                  </a:lnTo>
                  <a:cubicBezTo>
                    <a:pt x="2013238" y="954691"/>
                    <a:pt x="2005628" y="973061"/>
                    <a:pt x="1992083" y="986606"/>
                  </a:cubicBezTo>
                  <a:cubicBezTo>
                    <a:pt x="1978538" y="1000151"/>
                    <a:pt x="1960167" y="1007761"/>
                    <a:pt x="1941012" y="1007761"/>
                  </a:cubicBezTo>
                  <a:lnTo>
                    <a:pt x="72226" y="1007761"/>
                  </a:lnTo>
                  <a:cubicBezTo>
                    <a:pt x="53070" y="1007761"/>
                    <a:pt x="34699" y="1000151"/>
                    <a:pt x="21154" y="986606"/>
                  </a:cubicBezTo>
                  <a:cubicBezTo>
                    <a:pt x="7609" y="973061"/>
                    <a:pt x="0" y="954691"/>
                    <a:pt x="0" y="935535"/>
                  </a:cubicBezTo>
                  <a:lnTo>
                    <a:pt x="0" y="72226"/>
                  </a:lnTo>
                  <a:cubicBezTo>
                    <a:pt x="0" y="53070"/>
                    <a:pt x="7609" y="34699"/>
                    <a:pt x="21154" y="21154"/>
                  </a:cubicBezTo>
                  <a:cubicBezTo>
                    <a:pt x="34699" y="7609"/>
                    <a:pt x="53070" y="0"/>
                    <a:pt x="72226" y="0"/>
                  </a:cubicBezTo>
                  <a:close/>
                </a:path>
              </a:pathLst>
            </a:custGeom>
            <a:solidFill>
              <a:srgbClr val="2D7C82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2013238" cy="104586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 rot="-10800000">
            <a:off x="-8086021" y="-1973519"/>
            <a:ext cx="10146928" cy="8520565"/>
          </a:xfrm>
          <a:custGeom>
            <a:avLst/>
            <a:gdLst/>
            <a:ahLst/>
            <a:cxnLst/>
            <a:rect l="l" t="t" r="r" b="b"/>
            <a:pathLst>
              <a:path w="10146928" h="8520565">
                <a:moveTo>
                  <a:pt x="0" y="0"/>
                </a:moveTo>
                <a:lnTo>
                  <a:pt x="10146928" y="0"/>
                </a:lnTo>
                <a:lnTo>
                  <a:pt x="10146928" y="8520565"/>
                </a:lnTo>
                <a:lnTo>
                  <a:pt x="0" y="852056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767" r="-38477"/>
            </a:stretch>
          </a:blipFill>
        </p:spPr>
      </p:sp>
      <p:grpSp>
        <p:nvGrpSpPr>
          <p:cNvPr id="6" name="Group 6"/>
          <p:cNvGrpSpPr/>
          <p:nvPr/>
        </p:nvGrpSpPr>
        <p:grpSpPr>
          <a:xfrm rot="-7597952">
            <a:off x="-5799192" y="-2546286"/>
            <a:ext cx="8214512" cy="4752536"/>
            <a:chOff x="0" y="0"/>
            <a:chExt cx="2053966" cy="1188329"/>
          </a:xfrm>
        </p:grpSpPr>
        <p:sp>
          <p:nvSpPr>
            <p:cNvPr id="7" name="Freeform 7"/>
            <p:cNvSpPr/>
            <p:nvPr/>
          </p:nvSpPr>
          <p:spPr>
            <a:xfrm rot="-5400000">
              <a:off x="432818" y="-432818"/>
              <a:ext cx="1188329" cy="2053966"/>
            </a:xfrm>
            <a:custGeom>
              <a:avLst/>
              <a:gdLst/>
              <a:ahLst/>
              <a:cxnLst/>
              <a:rect l="l" t="t" r="r" b="b"/>
              <a:pathLst>
                <a:path w="1188329" h="2053966">
                  <a:moveTo>
                    <a:pt x="1188330" y="51836"/>
                  </a:moveTo>
                  <a:lnTo>
                    <a:pt x="1188330" y="2002130"/>
                  </a:lnTo>
                  <a:cubicBezTo>
                    <a:pt x="1188330" y="2030758"/>
                    <a:pt x="1165122" y="2053966"/>
                    <a:pt x="1136494" y="2053966"/>
                  </a:cubicBezTo>
                  <a:lnTo>
                    <a:pt x="51836" y="2053966"/>
                  </a:lnTo>
                  <a:cubicBezTo>
                    <a:pt x="23208" y="2053966"/>
                    <a:pt x="0" y="2030758"/>
                    <a:pt x="0" y="2002130"/>
                  </a:cubicBezTo>
                  <a:lnTo>
                    <a:pt x="0" y="51836"/>
                  </a:lnTo>
                  <a:cubicBezTo>
                    <a:pt x="0" y="23207"/>
                    <a:pt x="23208" y="0"/>
                    <a:pt x="51836" y="0"/>
                  </a:cubicBezTo>
                  <a:lnTo>
                    <a:pt x="1136494" y="0"/>
                  </a:lnTo>
                  <a:cubicBezTo>
                    <a:pt x="1165122" y="0"/>
                    <a:pt x="1188330" y="23207"/>
                    <a:pt x="1188330" y="51836"/>
                  </a:cubicBezTo>
                  <a:close/>
                </a:path>
              </a:pathLst>
            </a:custGeom>
            <a:blipFill>
              <a:blip r:embed="rId3"/>
              <a:stretch>
                <a:fillRect r="-53454" b="-6615"/>
              </a:stretch>
            </a:blipFill>
          </p:spPr>
        </p:sp>
      </p:grpSp>
      <p:grpSp>
        <p:nvGrpSpPr>
          <p:cNvPr id="8" name="Group 8"/>
          <p:cNvGrpSpPr/>
          <p:nvPr/>
        </p:nvGrpSpPr>
        <p:grpSpPr>
          <a:xfrm>
            <a:off x="1267269" y="1877762"/>
            <a:ext cx="4155812" cy="4391006"/>
            <a:chOff x="0" y="0"/>
            <a:chExt cx="846939" cy="894871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846939" cy="894871"/>
            </a:xfrm>
            <a:custGeom>
              <a:avLst/>
              <a:gdLst/>
              <a:ahLst/>
              <a:cxnLst/>
              <a:rect l="l" t="t" r="r" b="b"/>
              <a:pathLst>
                <a:path w="846939" h="894871">
                  <a:moveTo>
                    <a:pt x="102460" y="0"/>
                  </a:moveTo>
                  <a:lnTo>
                    <a:pt x="744479" y="0"/>
                  </a:lnTo>
                  <a:cubicBezTo>
                    <a:pt x="801066" y="0"/>
                    <a:pt x="846939" y="45873"/>
                    <a:pt x="846939" y="102460"/>
                  </a:cubicBezTo>
                  <a:lnTo>
                    <a:pt x="846939" y="792410"/>
                  </a:lnTo>
                  <a:cubicBezTo>
                    <a:pt x="846939" y="848998"/>
                    <a:pt x="801066" y="894871"/>
                    <a:pt x="744479" y="894871"/>
                  </a:cubicBezTo>
                  <a:lnTo>
                    <a:pt x="102460" y="894871"/>
                  </a:lnTo>
                  <a:cubicBezTo>
                    <a:pt x="45873" y="894871"/>
                    <a:pt x="0" y="848998"/>
                    <a:pt x="0" y="792410"/>
                  </a:cubicBezTo>
                  <a:lnTo>
                    <a:pt x="0" y="102460"/>
                  </a:lnTo>
                  <a:cubicBezTo>
                    <a:pt x="0" y="45873"/>
                    <a:pt x="45873" y="0"/>
                    <a:pt x="102460" y="0"/>
                  </a:cubicBezTo>
                  <a:close/>
                </a:path>
              </a:pathLst>
            </a:custGeom>
            <a:blipFill>
              <a:blip r:embed="rId4"/>
              <a:stretch>
                <a:fillRect l="-29592" r="-29592"/>
              </a:stretch>
            </a:blipFill>
          </p:spPr>
        </p:sp>
      </p:grpSp>
      <p:grpSp>
        <p:nvGrpSpPr>
          <p:cNvPr id="10" name="Group 10"/>
          <p:cNvGrpSpPr/>
          <p:nvPr/>
        </p:nvGrpSpPr>
        <p:grpSpPr>
          <a:xfrm>
            <a:off x="12065578" y="395135"/>
            <a:ext cx="5466725" cy="5463542"/>
            <a:chOff x="0" y="0"/>
            <a:chExt cx="2013238" cy="2012065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2013238" cy="2012065"/>
            </a:xfrm>
            <a:custGeom>
              <a:avLst/>
              <a:gdLst/>
              <a:ahLst/>
              <a:cxnLst/>
              <a:rect l="l" t="t" r="r" b="b"/>
              <a:pathLst>
                <a:path w="2013238" h="2012065">
                  <a:moveTo>
                    <a:pt x="72226" y="0"/>
                  </a:moveTo>
                  <a:lnTo>
                    <a:pt x="1941012" y="0"/>
                  </a:lnTo>
                  <a:cubicBezTo>
                    <a:pt x="1960167" y="0"/>
                    <a:pt x="1978538" y="7609"/>
                    <a:pt x="1992083" y="21154"/>
                  </a:cubicBezTo>
                  <a:cubicBezTo>
                    <a:pt x="2005628" y="34699"/>
                    <a:pt x="2013238" y="53070"/>
                    <a:pt x="2013238" y="72226"/>
                  </a:cubicBezTo>
                  <a:lnTo>
                    <a:pt x="2013238" y="1939840"/>
                  </a:lnTo>
                  <a:cubicBezTo>
                    <a:pt x="2013238" y="1958995"/>
                    <a:pt x="2005628" y="1977366"/>
                    <a:pt x="1992083" y="1990911"/>
                  </a:cubicBezTo>
                  <a:cubicBezTo>
                    <a:pt x="1978538" y="2004456"/>
                    <a:pt x="1960167" y="2012065"/>
                    <a:pt x="1941012" y="2012065"/>
                  </a:cubicBezTo>
                  <a:lnTo>
                    <a:pt x="72226" y="2012065"/>
                  </a:lnTo>
                  <a:cubicBezTo>
                    <a:pt x="53070" y="2012065"/>
                    <a:pt x="34699" y="2004456"/>
                    <a:pt x="21154" y="1990911"/>
                  </a:cubicBezTo>
                  <a:cubicBezTo>
                    <a:pt x="7609" y="1977366"/>
                    <a:pt x="0" y="1958995"/>
                    <a:pt x="0" y="1939840"/>
                  </a:cubicBezTo>
                  <a:lnTo>
                    <a:pt x="0" y="72226"/>
                  </a:lnTo>
                  <a:cubicBezTo>
                    <a:pt x="0" y="53070"/>
                    <a:pt x="7609" y="34699"/>
                    <a:pt x="21154" y="21154"/>
                  </a:cubicBezTo>
                  <a:cubicBezTo>
                    <a:pt x="34699" y="7609"/>
                    <a:pt x="53070" y="0"/>
                    <a:pt x="72226" y="0"/>
                  </a:cubicBezTo>
                  <a:close/>
                </a:path>
              </a:pathLst>
            </a:custGeom>
            <a:solidFill>
              <a:srgbClr val="E7C3D2"/>
            </a:solidFill>
          </p:spPr>
        </p:sp>
        <p:sp>
          <p:nvSpPr>
            <p:cNvPr id="12" name="TextBox 12"/>
            <p:cNvSpPr txBox="1"/>
            <p:nvPr/>
          </p:nvSpPr>
          <p:spPr>
            <a:xfrm>
              <a:off x="0" y="-38100"/>
              <a:ext cx="2013238" cy="205016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11849145" y="0"/>
            <a:ext cx="4339823" cy="1178835"/>
            <a:chOff x="0" y="0"/>
            <a:chExt cx="1142999" cy="310475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1142999" cy="310475"/>
            </a:xfrm>
            <a:custGeom>
              <a:avLst/>
              <a:gdLst/>
              <a:ahLst/>
              <a:cxnLst/>
              <a:rect l="l" t="t" r="r" b="b"/>
              <a:pathLst>
                <a:path w="1142999" h="310475">
                  <a:moveTo>
                    <a:pt x="49950" y="0"/>
                  </a:moveTo>
                  <a:lnTo>
                    <a:pt x="1093049" y="0"/>
                  </a:lnTo>
                  <a:cubicBezTo>
                    <a:pt x="1120635" y="0"/>
                    <a:pt x="1142999" y="22363"/>
                    <a:pt x="1142999" y="49950"/>
                  </a:cubicBezTo>
                  <a:lnTo>
                    <a:pt x="1142999" y="260525"/>
                  </a:lnTo>
                  <a:cubicBezTo>
                    <a:pt x="1142999" y="288112"/>
                    <a:pt x="1120635" y="310475"/>
                    <a:pt x="1093049" y="310475"/>
                  </a:cubicBezTo>
                  <a:lnTo>
                    <a:pt x="49950" y="310475"/>
                  </a:lnTo>
                  <a:cubicBezTo>
                    <a:pt x="22363" y="310475"/>
                    <a:pt x="0" y="288112"/>
                    <a:pt x="0" y="260525"/>
                  </a:cubicBezTo>
                  <a:lnTo>
                    <a:pt x="0" y="49950"/>
                  </a:lnTo>
                  <a:cubicBezTo>
                    <a:pt x="0" y="22363"/>
                    <a:pt x="22363" y="0"/>
                    <a:pt x="49950" y="0"/>
                  </a:cubicBezTo>
                  <a:close/>
                </a:path>
              </a:pathLst>
            </a:custGeom>
            <a:solidFill>
              <a:srgbClr val="F4F4F4"/>
            </a:solidFill>
          </p:spPr>
        </p:sp>
        <p:sp>
          <p:nvSpPr>
            <p:cNvPr id="15" name="TextBox 15"/>
            <p:cNvSpPr txBox="1"/>
            <p:nvPr/>
          </p:nvSpPr>
          <p:spPr>
            <a:xfrm>
              <a:off x="0" y="-38100"/>
              <a:ext cx="1142999" cy="3485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11849145" y="5953927"/>
            <a:ext cx="3292683" cy="1178835"/>
            <a:chOff x="0" y="0"/>
            <a:chExt cx="867209" cy="310475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867209" cy="310475"/>
            </a:xfrm>
            <a:custGeom>
              <a:avLst/>
              <a:gdLst/>
              <a:ahLst/>
              <a:cxnLst/>
              <a:rect l="l" t="t" r="r" b="b"/>
              <a:pathLst>
                <a:path w="867209" h="310475">
                  <a:moveTo>
                    <a:pt x="65835" y="0"/>
                  </a:moveTo>
                  <a:lnTo>
                    <a:pt x="801374" y="0"/>
                  </a:lnTo>
                  <a:cubicBezTo>
                    <a:pt x="837733" y="0"/>
                    <a:pt x="867209" y="29475"/>
                    <a:pt x="867209" y="65835"/>
                  </a:cubicBezTo>
                  <a:lnTo>
                    <a:pt x="867209" y="244640"/>
                  </a:lnTo>
                  <a:cubicBezTo>
                    <a:pt x="867209" y="281000"/>
                    <a:pt x="837733" y="310475"/>
                    <a:pt x="801374" y="310475"/>
                  </a:cubicBezTo>
                  <a:lnTo>
                    <a:pt x="65835" y="310475"/>
                  </a:lnTo>
                  <a:cubicBezTo>
                    <a:pt x="29475" y="310475"/>
                    <a:pt x="0" y="281000"/>
                    <a:pt x="0" y="244640"/>
                  </a:cubicBezTo>
                  <a:lnTo>
                    <a:pt x="0" y="65835"/>
                  </a:lnTo>
                  <a:cubicBezTo>
                    <a:pt x="0" y="29475"/>
                    <a:pt x="29475" y="0"/>
                    <a:pt x="65835" y="0"/>
                  </a:cubicBezTo>
                  <a:close/>
                </a:path>
              </a:pathLst>
            </a:custGeom>
            <a:solidFill>
              <a:srgbClr val="F4F4F4"/>
            </a:solidFill>
          </p:spPr>
        </p:sp>
        <p:sp>
          <p:nvSpPr>
            <p:cNvPr id="18" name="TextBox 18"/>
            <p:cNvSpPr txBox="1"/>
            <p:nvPr/>
          </p:nvSpPr>
          <p:spPr>
            <a:xfrm>
              <a:off x="0" y="-38100"/>
              <a:ext cx="867209" cy="3485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6382420" y="538877"/>
            <a:ext cx="5466725" cy="3191783"/>
            <a:chOff x="0" y="0"/>
            <a:chExt cx="2013238" cy="1175442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2013238" cy="1175442"/>
            </a:xfrm>
            <a:custGeom>
              <a:avLst/>
              <a:gdLst/>
              <a:ahLst/>
              <a:cxnLst/>
              <a:rect l="l" t="t" r="r" b="b"/>
              <a:pathLst>
                <a:path w="2013238" h="1175442">
                  <a:moveTo>
                    <a:pt x="72226" y="0"/>
                  </a:moveTo>
                  <a:lnTo>
                    <a:pt x="1941012" y="0"/>
                  </a:lnTo>
                  <a:cubicBezTo>
                    <a:pt x="1960167" y="0"/>
                    <a:pt x="1978538" y="7609"/>
                    <a:pt x="1992083" y="21154"/>
                  </a:cubicBezTo>
                  <a:cubicBezTo>
                    <a:pt x="2005628" y="34699"/>
                    <a:pt x="2013238" y="53070"/>
                    <a:pt x="2013238" y="72226"/>
                  </a:cubicBezTo>
                  <a:lnTo>
                    <a:pt x="2013238" y="1103216"/>
                  </a:lnTo>
                  <a:cubicBezTo>
                    <a:pt x="2013238" y="1122372"/>
                    <a:pt x="2005628" y="1140743"/>
                    <a:pt x="1992083" y="1154287"/>
                  </a:cubicBezTo>
                  <a:cubicBezTo>
                    <a:pt x="1978538" y="1167832"/>
                    <a:pt x="1960167" y="1175442"/>
                    <a:pt x="1941012" y="1175442"/>
                  </a:cubicBezTo>
                  <a:lnTo>
                    <a:pt x="72226" y="1175442"/>
                  </a:lnTo>
                  <a:cubicBezTo>
                    <a:pt x="53070" y="1175442"/>
                    <a:pt x="34699" y="1167832"/>
                    <a:pt x="21154" y="1154287"/>
                  </a:cubicBezTo>
                  <a:cubicBezTo>
                    <a:pt x="7609" y="1140743"/>
                    <a:pt x="0" y="1122372"/>
                    <a:pt x="0" y="1103216"/>
                  </a:cubicBezTo>
                  <a:lnTo>
                    <a:pt x="0" y="72226"/>
                  </a:lnTo>
                  <a:cubicBezTo>
                    <a:pt x="0" y="53070"/>
                    <a:pt x="7609" y="34699"/>
                    <a:pt x="21154" y="21154"/>
                  </a:cubicBezTo>
                  <a:cubicBezTo>
                    <a:pt x="34699" y="7609"/>
                    <a:pt x="53070" y="0"/>
                    <a:pt x="72226" y="0"/>
                  </a:cubicBezTo>
                  <a:close/>
                </a:path>
              </a:pathLst>
            </a:custGeom>
            <a:solidFill>
              <a:srgbClr val="F6BD50"/>
            </a:solidFill>
          </p:spPr>
        </p:sp>
        <p:sp>
          <p:nvSpPr>
            <p:cNvPr id="21" name="TextBox 21"/>
            <p:cNvSpPr txBox="1"/>
            <p:nvPr/>
          </p:nvSpPr>
          <p:spPr>
            <a:xfrm>
              <a:off x="0" y="-38100"/>
              <a:ext cx="2013238" cy="12135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22" name="Group 22"/>
          <p:cNvGrpSpPr/>
          <p:nvPr/>
        </p:nvGrpSpPr>
        <p:grpSpPr>
          <a:xfrm>
            <a:off x="6248072" y="166742"/>
            <a:ext cx="3970857" cy="1108045"/>
            <a:chOff x="0" y="0"/>
            <a:chExt cx="1045822" cy="291831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1045822" cy="291831"/>
            </a:xfrm>
            <a:custGeom>
              <a:avLst/>
              <a:gdLst/>
              <a:ahLst/>
              <a:cxnLst/>
              <a:rect l="l" t="t" r="r" b="b"/>
              <a:pathLst>
                <a:path w="1045822" h="291831">
                  <a:moveTo>
                    <a:pt x="54591" y="0"/>
                  </a:moveTo>
                  <a:lnTo>
                    <a:pt x="991231" y="0"/>
                  </a:lnTo>
                  <a:cubicBezTo>
                    <a:pt x="1021381" y="0"/>
                    <a:pt x="1045822" y="24441"/>
                    <a:pt x="1045822" y="54591"/>
                  </a:cubicBezTo>
                  <a:lnTo>
                    <a:pt x="1045822" y="237240"/>
                  </a:lnTo>
                  <a:cubicBezTo>
                    <a:pt x="1045822" y="267389"/>
                    <a:pt x="1021381" y="291831"/>
                    <a:pt x="991231" y="291831"/>
                  </a:cubicBezTo>
                  <a:lnTo>
                    <a:pt x="54591" y="291831"/>
                  </a:lnTo>
                  <a:cubicBezTo>
                    <a:pt x="24441" y="291831"/>
                    <a:pt x="0" y="267389"/>
                    <a:pt x="0" y="237240"/>
                  </a:cubicBezTo>
                  <a:lnTo>
                    <a:pt x="0" y="54591"/>
                  </a:lnTo>
                  <a:cubicBezTo>
                    <a:pt x="0" y="24441"/>
                    <a:pt x="24441" y="0"/>
                    <a:pt x="54591" y="0"/>
                  </a:cubicBezTo>
                  <a:close/>
                </a:path>
              </a:pathLst>
            </a:custGeom>
            <a:solidFill>
              <a:srgbClr val="F4F4F4"/>
            </a:solidFill>
          </p:spPr>
        </p:sp>
        <p:sp>
          <p:nvSpPr>
            <p:cNvPr id="24" name="TextBox 24"/>
            <p:cNvSpPr txBox="1"/>
            <p:nvPr/>
          </p:nvSpPr>
          <p:spPr>
            <a:xfrm>
              <a:off x="0" y="-38100"/>
              <a:ext cx="1045822" cy="32993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5" name="Group 25"/>
          <p:cNvGrpSpPr/>
          <p:nvPr/>
        </p:nvGrpSpPr>
        <p:grpSpPr>
          <a:xfrm>
            <a:off x="6451006" y="4045645"/>
            <a:ext cx="5466725" cy="4869881"/>
            <a:chOff x="0" y="0"/>
            <a:chExt cx="2013238" cy="1793437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2013238" cy="1793437"/>
            </a:xfrm>
            <a:custGeom>
              <a:avLst/>
              <a:gdLst/>
              <a:ahLst/>
              <a:cxnLst/>
              <a:rect l="l" t="t" r="r" b="b"/>
              <a:pathLst>
                <a:path w="2013238" h="1793437">
                  <a:moveTo>
                    <a:pt x="72226" y="0"/>
                  </a:moveTo>
                  <a:lnTo>
                    <a:pt x="1941012" y="0"/>
                  </a:lnTo>
                  <a:cubicBezTo>
                    <a:pt x="1960167" y="0"/>
                    <a:pt x="1978538" y="7609"/>
                    <a:pt x="1992083" y="21154"/>
                  </a:cubicBezTo>
                  <a:cubicBezTo>
                    <a:pt x="2005628" y="34699"/>
                    <a:pt x="2013238" y="53070"/>
                    <a:pt x="2013238" y="72226"/>
                  </a:cubicBezTo>
                  <a:lnTo>
                    <a:pt x="2013238" y="1721211"/>
                  </a:lnTo>
                  <a:cubicBezTo>
                    <a:pt x="2013238" y="1740367"/>
                    <a:pt x="2005628" y="1758738"/>
                    <a:pt x="1992083" y="1772283"/>
                  </a:cubicBezTo>
                  <a:cubicBezTo>
                    <a:pt x="1978538" y="1785828"/>
                    <a:pt x="1960167" y="1793437"/>
                    <a:pt x="1941012" y="1793437"/>
                  </a:cubicBezTo>
                  <a:lnTo>
                    <a:pt x="72226" y="1793437"/>
                  </a:lnTo>
                  <a:cubicBezTo>
                    <a:pt x="53070" y="1793437"/>
                    <a:pt x="34699" y="1785828"/>
                    <a:pt x="21154" y="1772283"/>
                  </a:cubicBezTo>
                  <a:cubicBezTo>
                    <a:pt x="7609" y="1758738"/>
                    <a:pt x="0" y="1740367"/>
                    <a:pt x="0" y="1721211"/>
                  </a:cubicBezTo>
                  <a:lnTo>
                    <a:pt x="0" y="72226"/>
                  </a:lnTo>
                  <a:cubicBezTo>
                    <a:pt x="0" y="53070"/>
                    <a:pt x="7609" y="34699"/>
                    <a:pt x="21154" y="21154"/>
                  </a:cubicBezTo>
                  <a:cubicBezTo>
                    <a:pt x="34699" y="7609"/>
                    <a:pt x="53070" y="0"/>
                    <a:pt x="72226" y="0"/>
                  </a:cubicBezTo>
                  <a:close/>
                </a:path>
              </a:pathLst>
            </a:custGeom>
            <a:solidFill>
              <a:srgbClr val="E28588"/>
            </a:solidFill>
          </p:spPr>
        </p:sp>
        <p:sp>
          <p:nvSpPr>
            <p:cNvPr id="27" name="TextBox 27"/>
            <p:cNvSpPr txBox="1"/>
            <p:nvPr/>
          </p:nvSpPr>
          <p:spPr>
            <a:xfrm>
              <a:off x="0" y="-38100"/>
              <a:ext cx="2013238" cy="183153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28" name="Group 28"/>
          <p:cNvGrpSpPr/>
          <p:nvPr/>
        </p:nvGrpSpPr>
        <p:grpSpPr>
          <a:xfrm>
            <a:off x="6320717" y="3673510"/>
            <a:ext cx="3453982" cy="1178835"/>
            <a:chOff x="0" y="0"/>
            <a:chExt cx="909691" cy="310475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909691" cy="310475"/>
            </a:xfrm>
            <a:custGeom>
              <a:avLst/>
              <a:gdLst/>
              <a:ahLst/>
              <a:cxnLst/>
              <a:rect l="l" t="t" r="r" b="b"/>
              <a:pathLst>
                <a:path w="909691" h="310475">
                  <a:moveTo>
                    <a:pt x="62761" y="0"/>
                  </a:moveTo>
                  <a:lnTo>
                    <a:pt x="846930" y="0"/>
                  </a:lnTo>
                  <a:cubicBezTo>
                    <a:pt x="881592" y="0"/>
                    <a:pt x="909691" y="28099"/>
                    <a:pt x="909691" y="62761"/>
                  </a:cubicBezTo>
                  <a:lnTo>
                    <a:pt x="909691" y="247715"/>
                  </a:lnTo>
                  <a:cubicBezTo>
                    <a:pt x="909691" y="282376"/>
                    <a:pt x="881592" y="310475"/>
                    <a:pt x="846930" y="310475"/>
                  </a:cubicBezTo>
                  <a:lnTo>
                    <a:pt x="62761" y="310475"/>
                  </a:lnTo>
                  <a:cubicBezTo>
                    <a:pt x="28099" y="310475"/>
                    <a:pt x="0" y="282376"/>
                    <a:pt x="0" y="247715"/>
                  </a:cubicBezTo>
                  <a:lnTo>
                    <a:pt x="0" y="62761"/>
                  </a:lnTo>
                  <a:cubicBezTo>
                    <a:pt x="0" y="28099"/>
                    <a:pt x="28099" y="0"/>
                    <a:pt x="62761" y="0"/>
                  </a:cubicBezTo>
                  <a:close/>
                </a:path>
              </a:pathLst>
            </a:custGeom>
            <a:solidFill>
              <a:srgbClr val="F4F4F4"/>
            </a:solidFill>
          </p:spPr>
        </p:sp>
        <p:sp>
          <p:nvSpPr>
            <p:cNvPr id="30" name="TextBox 30"/>
            <p:cNvSpPr txBox="1"/>
            <p:nvPr/>
          </p:nvSpPr>
          <p:spPr>
            <a:xfrm>
              <a:off x="0" y="-38100"/>
              <a:ext cx="909691" cy="3485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31" name="Group 31"/>
          <p:cNvGrpSpPr/>
          <p:nvPr/>
        </p:nvGrpSpPr>
        <p:grpSpPr>
          <a:xfrm>
            <a:off x="1102990" y="6440218"/>
            <a:ext cx="4484370" cy="3205408"/>
            <a:chOff x="0" y="0"/>
            <a:chExt cx="9580061" cy="6847785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9581331" cy="6847785"/>
            </a:xfrm>
            <a:custGeom>
              <a:avLst/>
              <a:gdLst/>
              <a:ahLst/>
              <a:cxnLst/>
              <a:rect l="l" t="t" r="r" b="b"/>
              <a:pathLst>
                <a:path w="9581331" h="6847785">
                  <a:moveTo>
                    <a:pt x="9030165" y="0"/>
                  </a:moveTo>
                  <a:lnTo>
                    <a:pt x="549896" y="0"/>
                  </a:lnTo>
                  <a:cubicBezTo>
                    <a:pt x="245250" y="0"/>
                    <a:pt x="0" y="175303"/>
                    <a:pt x="0" y="393063"/>
                  </a:cubicBezTo>
                  <a:lnTo>
                    <a:pt x="0" y="6456092"/>
                  </a:lnTo>
                  <a:cubicBezTo>
                    <a:pt x="0" y="6672482"/>
                    <a:pt x="245250" y="6847785"/>
                    <a:pt x="549896" y="6847785"/>
                  </a:cubicBezTo>
                  <a:lnTo>
                    <a:pt x="9032082" y="6847785"/>
                  </a:lnTo>
                  <a:cubicBezTo>
                    <a:pt x="9334812" y="6847785"/>
                    <a:pt x="9581331" y="6672482"/>
                    <a:pt x="9581331" y="6454722"/>
                  </a:cubicBezTo>
                  <a:lnTo>
                    <a:pt x="9581331" y="393063"/>
                  </a:lnTo>
                  <a:cubicBezTo>
                    <a:pt x="9580061" y="175303"/>
                    <a:pt x="9334812" y="0"/>
                    <a:pt x="9030165" y="0"/>
                  </a:cubicBezTo>
                  <a:close/>
                </a:path>
              </a:pathLst>
            </a:custGeom>
            <a:blipFill>
              <a:blip r:embed="rId5"/>
              <a:stretch>
                <a:fillRect l="-32488" r="-29702" b="-27651"/>
              </a:stretch>
            </a:blipFill>
          </p:spPr>
        </p:sp>
      </p:grpSp>
      <p:sp>
        <p:nvSpPr>
          <p:cNvPr id="33" name="Freeform 33"/>
          <p:cNvSpPr/>
          <p:nvPr/>
        </p:nvSpPr>
        <p:spPr>
          <a:xfrm>
            <a:off x="7427208" y="9029801"/>
            <a:ext cx="4288799" cy="1127597"/>
          </a:xfrm>
          <a:custGeom>
            <a:avLst/>
            <a:gdLst/>
            <a:ahLst/>
            <a:cxnLst/>
            <a:rect l="l" t="t" r="r" b="b"/>
            <a:pathLst>
              <a:path w="4288799" h="1127597">
                <a:moveTo>
                  <a:pt x="0" y="0"/>
                </a:moveTo>
                <a:lnTo>
                  <a:pt x="4288799" y="0"/>
                </a:lnTo>
                <a:lnTo>
                  <a:pt x="4288799" y="1127597"/>
                </a:lnTo>
                <a:lnTo>
                  <a:pt x="0" y="1127597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34" name="TextBox 34"/>
          <p:cNvSpPr txBox="1"/>
          <p:nvPr/>
        </p:nvSpPr>
        <p:spPr>
          <a:xfrm>
            <a:off x="12238896" y="480860"/>
            <a:ext cx="3950073" cy="5773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667"/>
              </a:lnSpc>
            </a:pPr>
            <a:r>
              <a:rPr lang="en-US" sz="3630" b="1">
                <a:solidFill>
                  <a:srgbClr val="231F20"/>
                </a:solidFill>
                <a:latin typeface="Agrandir Bold"/>
                <a:ea typeface="Agrandir Bold"/>
                <a:cs typeface="Agrandir Bold"/>
                <a:sym typeface="Agrandir Bold"/>
              </a:rPr>
              <a:t>Nos partenaires</a:t>
            </a:r>
          </a:p>
        </p:txBody>
      </p:sp>
      <p:sp>
        <p:nvSpPr>
          <p:cNvPr id="35" name="TextBox 35"/>
          <p:cNvSpPr txBox="1"/>
          <p:nvPr/>
        </p:nvSpPr>
        <p:spPr>
          <a:xfrm>
            <a:off x="1028700" y="263074"/>
            <a:ext cx="4632950" cy="17354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060"/>
              </a:lnSpc>
            </a:pPr>
            <a:r>
              <a:rPr lang="en-US" sz="6000" b="1">
                <a:solidFill>
                  <a:srgbClr val="000000"/>
                </a:solidFill>
                <a:latin typeface="Agrandir Bold"/>
                <a:ea typeface="Agrandir Bold"/>
                <a:cs typeface="Agrandir Bold"/>
                <a:sym typeface="Agrandir Bold"/>
              </a:rPr>
              <a:t>On vous dit Merci</a:t>
            </a:r>
          </a:p>
        </p:txBody>
      </p:sp>
      <p:sp>
        <p:nvSpPr>
          <p:cNvPr id="36" name="TextBox 36"/>
          <p:cNvSpPr txBox="1"/>
          <p:nvPr/>
        </p:nvSpPr>
        <p:spPr>
          <a:xfrm>
            <a:off x="12219124" y="6382542"/>
            <a:ext cx="2922705" cy="5773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667"/>
              </a:lnSpc>
            </a:pPr>
            <a:r>
              <a:rPr lang="en-US" sz="3630" b="1">
                <a:solidFill>
                  <a:srgbClr val="231F20"/>
                </a:solidFill>
                <a:latin typeface="Agrandir Bold"/>
                <a:ea typeface="Agrandir Bold"/>
                <a:cs typeface="Agrandir Bold"/>
                <a:sym typeface="Agrandir Bold"/>
              </a:rPr>
              <a:t>Les experts</a:t>
            </a:r>
          </a:p>
        </p:txBody>
      </p:sp>
      <p:sp>
        <p:nvSpPr>
          <p:cNvPr id="37" name="TextBox 37"/>
          <p:cNvSpPr txBox="1"/>
          <p:nvPr/>
        </p:nvSpPr>
        <p:spPr>
          <a:xfrm>
            <a:off x="6438664" y="613200"/>
            <a:ext cx="3780264" cy="5773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667"/>
              </a:lnSpc>
            </a:pPr>
            <a:r>
              <a:rPr lang="en-US" sz="3630" b="1">
                <a:solidFill>
                  <a:srgbClr val="231F20"/>
                </a:solidFill>
                <a:latin typeface="Agrandir Bold"/>
                <a:ea typeface="Agrandir Bold"/>
                <a:cs typeface="Agrandir Bold"/>
                <a:sym typeface="Agrandir Bold"/>
              </a:rPr>
              <a:t>Nos institutions</a:t>
            </a:r>
          </a:p>
        </p:txBody>
      </p:sp>
      <p:sp>
        <p:nvSpPr>
          <p:cNvPr id="38" name="TextBox 38"/>
          <p:cNvSpPr txBox="1"/>
          <p:nvPr/>
        </p:nvSpPr>
        <p:spPr>
          <a:xfrm>
            <a:off x="12277519" y="1244766"/>
            <a:ext cx="5051755" cy="44424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939"/>
              </a:lnSpc>
              <a:spcBef>
                <a:spcPct val="0"/>
              </a:spcBef>
            </a:pPr>
            <a:r>
              <a:rPr lang="en-US" sz="20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Ils</a:t>
            </a:r>
            <a:r>
              <a:rPr lang="en-US" sz="20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0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ont</a:t>
            </a:r>
            <a:r>
              <a:rPr lang="en-US" sz="20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cru </a:t>
            </a:r>
            <a:r>
              <a:rPr lang="en-US" sz="20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</a:t>
            </a:r>
            <a:r>
              <a:rPr lang="en-US" sz="20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0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notre</a:t>
            </a:r>
            <a:r>
              <a:rPr lang="en-US" sz="20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0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projet</a:t>
            </a:r>
            <a:r>
              <a:rPr lang="en-US" sz="20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et </a:t>
            </a:r>
            <a:r>
              <a:rPr lang="en-US" sz="20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ont</a:t>
            </a:r>
            <a:r>
              <a:rPr lang="en-US" sz="20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0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permis</a:t>
            </a:r>
            <a:r>
              <a:rPr lang="en-US" sz="20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la diffusion </a:t>
            </a:r>
            <a:r>
              <a:rPr lang="en-US" sz="20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d’ONCO</a:t>
            </a:r>
            <a:r>
              <a:rPr lang="en-US" sz="20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EDUC+ </a:t>
            </a:r>
            <a:r>
              <a:rPr lang="en-US" sz="20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dans</a:t>
            </a:r>
            <a:r>
              <a:rPr lang="en-US" sz="20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le 28 avec 20 </a:t>
            </a:r>
            <a:r>
              <a:rPr lang="en-US" sz="20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mallettes</a:t>
            </a:r>
            <a:r>
              <a:rPr lang="en-US" sz="20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0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mises</a:t>
            </a:r>
            <a:r>
              <a:rPr lang="en-US" sz="20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à la disposition des </a:t>
            </a:r>
            <a:r>
              <a:rPr lang="en-US" sz="20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équipes</a:t>
            </a:r>
            <a:r>
              <a:rPr lang="en-US" sz="20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0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soignantes</a:t>
            </a:r>
            <a:r>
              <a:rPr lang="en-US" sz="20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</a:t>
            </a:r>
          </a:p>
          <a:p>
            <a:pPr marL="453388" lvl="1" indent="-226694" algn="l">
              <a:lnSpc>
                <a:spcPts val="2939"/>
              </a:lnSpc>
              <a:buFont typeface="Arial"/>
              <a:buChar char="•"/>
            </a:pPr>
            <a:r>
              <a:rPr lang="en-US" sz="2099" b="1" dirty="0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ONCOCENTRE</a:t>
            </a:r>
            <a:r>
              <a:rPr lang="en-US" sz="20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: </a:t>
            </a:r>
            <a:r>
              <a:rPr lang="en-US" sz="20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Réseau</a:t>
            </a:r>
            <a:r>
              <a:rPr lang="en-US" sz="20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</a:t>
            </a:r>
            <a:r>
              <a:rPr lang="en-US" sz="20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cancérologie</a:t>
            </a:r>
            <a:r>
              <a:rPr lang="en-US" sz="20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0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</a:t>
            </a:r>
            <a:r>
              <a:rPr lang="en-US" sz="20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Centre-Val de Loire</a:t>
            </a:r>
          </a:p>
          <a:p>
            <a:pPr marL="453388" lvl="1" indent="-226694" algn="l">
              <a:lnSpc>
                <a:spcPts val="2939"/>
              </a:lnSpc>
              <a:buFont typeface="Arial"/>
              <a:buChar char="•"/>
            </a:pPr>
            <a:r>
              <a:rPr lang="en-US" sz="2099" b="1" dirty="0" err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Comité</a:t>
            </a:r>
            <a:r>
              <a:rPr lang="en-US" sz="2099" b="1" dirty="0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 28 de la </a:t>
            </a:r>
            <a:r>
              <a:rPr lang="en-US" sz="2099" b="1" dirty="0" err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Ligue</a:t>
            </a:r>
            <a:r>
              <a:rPr lang="en-US" sz="2099" b="1" dirty="0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 </a:t>
            </a:r>
            <a:r>
              <a:rPr lang="en-US" sz="2099" b="1" dirty="0" err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contre</a:t>
            </a:r>
            <a:r>
              <a:rPr lang="en-US" sz="2099" b="1" dirty="0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 le Cancer</a:t>
            </a:r>
          </a:p>
          <a:p>
            <a:pPr marL="453388" lvl="1" indent="-226694" algn="l">
              <a:lnSpc>
                <a:spcPts val="2939"/>
              </a:lnSpc>
              <a:buFont typeface="Arial"/>
              <a:buChar char="•"/>
            </a:pPr>
            <a:r>
              <a:rPr lang="en-US" sz="2099" b="1" dirty="0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Association AERAO </a:t>
            </a:r>
            <a:r>
              <a:rPr lang="en-US" sz="20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: Association pour </a:t>
            </a:r>
            <a:r>
              <a:rPr lang="en-US" sz="20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l’étude</a:t>
            </a:r>
            <a:r>
              <a:rPr lang="en-US" sz="20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et la </a:t>
            </a:r>
            <a:r>
              <a:rPr lang="en-US" sz="20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recherche</a:t>
            </a:r>
            <a:r>
              <a:rPr lang="en-US" sz="20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0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appliquée</a:t>
            </a:r>
            <a:r>
              <a:rPr lang="en-US" sz="20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0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</a:t>
            </a:r>
            <a:r>
              <a:rPr lang="en-US" sz="20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0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Oncologie</a:t>
            </a:r>
            <a:endParaRPr lang="en-US" sz="2099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9" name="TextBox 39"/>
          <p:cNvSpPr txBox="1"/>
          <p:nvPr/>
        </p:nvSpPr>
        <p:spPr>
          <a:xfrm>
            <a:off x="6715136" y="1526575"/>
            <a:ext cx="4548514" cy="18421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939"/>
              </a:lnSpc>
            </a:pPr>
            <a:r>
              <a:rPr lang="en-US" sz="20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Nous </a:t>
            </a:r>
            <a:r>
              <a:rPr lang="en-US" sz="20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remercions</a:t>
            </a:r>
            <a:r>
              <a:rPr lang="en-US" sz="20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les </a:t>
            </a:r>
            <a:r>
              <a:rPr lang="en-US" sz="2099" b="1" dirty="0" err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Hôpitaux</a:t>
            </a:r>
            <a:r>
              <a:rPr lang="en-US" sz="2099" b="1" dirty="0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 de Chartres</a:t>
            </a:r>
            <a:r>
              <a:rPr lang="en-US" sz="20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20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porteur</a:t>
            </a:r>
            <a:r>
              <a:rPr lang="en-US" sz="20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la Coordination </a:t>
            </a:r>
            <a:r>
              <a:rPr lang="en-US" sz="20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départementale</a:t>
            </a:r>
            <a:r>
              <a:rPr lang="en-US" sz="20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ETP, </a:t>
            </a:r>
            <a:r>
              <a:rPr lang="en-US" sz="20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l’</a:t>
            </a:r>
            <a:r>
              <a:rPr lang="en-US" sz="2099" b="1" dirty="0" err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ARS</a:t>
            </a:r>
            <a:r>
              <a:rPr lang="en-US" sz="2099" b="1" dirty="0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 Centre-Val de Loire</a:t>
            </a:r>
            <a:r>
              <a:rPr lang="en-US" sz="20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et le </a:t>
            </a:r>
            <a:r>
              <a:rPr lang="en-US" sz="2099" b="1" dirty="0" err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Pôle</a:t>
            </a:r>
            <a:r>
              <a:rPr lang="en-US" sz="2099" b="1" dirty="0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 </a:t>
            </a:r>
            <a:r>
              <a:rPr lang="en-US" sz="2099" b="1" dirty="0" err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régional</a:t>
            </a:r>
            <a:r>
              <a:rPr lang="en-US" sz="2099" b="1" dirty="0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 ETP</a:t>
            </a:r>
            <a:r>
              <a:rPr lang="en-US" sz="20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0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Prévaloir</a:t>
            </a:r>
            <a:r>
              <a:rPr lang="en-US" sz="20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</a:t>
            </a:r>
          </a:p>
        </p:txBody>
      </p:sp>
      <p:sp>
        <p:nvSpPr>
          <p:cNvPr id="40" name="TextBox 40"/>
          <p:cNvSpPr txBox="1"/>
          <p:nvPr/>
        </p:nvSpPr>
        <p:spPr>
          <a:xfrm>
            <a:off x="12529047" y="7196573"/>
            <a:ext cx="4548699" cy="14706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939"/>
              </a:lnSpc>
            </a:pPr>
            <a:r>
              <a:rPr lang="en-US" sz="2099" b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Catherine BARBE</a:t>
            </a:r>
          </a:p>
          <a:p>
            <a:pPr algn="l">
              <a:lnSpc>
                <a:spcPts val="2939"/>
              </a:lnSpc>
            </a:pPr>
            <a:r>
              <a:rPr lang="en-US" sz="2099" b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Sandra BANCAUD</a:t>
            </a:r>
          </a:p>
          <a:p>
            <a:pPr algn="l">
              <a:lnSpc>
                <a:spcPts val="2939"/>
              </a:lnSpc>
            </a:pPr>
            <a:r>
              <a:rPr lang="en-US" sz="2099" b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Claire LIGIER</a:t>
            </a:r>
          </a:p>
          <a:p>
            <a:pPr algn="l">
              <a:lnSpc>
                <a:spcPts val="2939"/>
              </a:lnSpc>
            </a:pPr>
            <a:r>
              <a:rPr lang="en-US" sz="2099" b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Anaïs VAYRAC</a:t>
            </a:r>
          </a:p>
        </p:txBody>
      </p:sp>
      <p:sp>
        <p:nvSpPr>
          <p:cNvPr id="41" name="TextBox 41"/>
          <p:cNvSpPr txBox="1"/>
          <p:nvPr/>
        </p:nvSpPr>
        <p:spPr>
          <a:xfrm>
            <a:off x="6603648" y="4139019"/>
            <a:ext cx="3171051" cy="5773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667"/>
              </a:lnSpc>
            </a:pPr>
            <a:r>
              <a:rPr lang="en-US" sz="3630" b="1">
                <a:solidFill>
                  <a:srgbClr val="231F20"/>
                </a:solidFill>
                <a:latin typeface="Agrandir Bold"/>
                <a:ea typeface="Agrandir Bold"/>
                <a:cs typeface="Agrandir Bold"/>
                <a:sym typeface="Agrandir Bold"/>
              </a:rPr>
              <a:t>Notre TEAM</a:t>
            </a:r>
          </a:p>
        </p:txBody>
      </p:sp>
      <p:sp>
        <p:nvSpPr>
          <p:cNvPr id="42" name="TextBox 42"/>
          <p:cNvSpPr txBox="1"/>
          <p:nvPr/>
        </p:nvSpPr>
        <p:spPr>
          <a:xfrm>
            <a:off x="6913571" y="5061835"/>
            <a:ext cx="4545073" cy="33280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939"/>
              </a:lnSpc>
            </a:pPr>
            <a:r>
              <a:rPr lang="en-US" sz="2099" b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Marie-Claire CHARPIN </a:t>
            </a:r>
          </a:p>
          <a:p>
            <a:pPr algn="l">
              <a:lnSpc>
                <a:spcPts val="2939"/>
              </a:lnSpc>
            </a:pPr>
            <a:r>
              <a:rPr lang="en-US" sz="2099" b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Gaëlle DULAC</a:t>
            </a:r>
          </a:p>
          <a:p>
            <a:pPr algn="l">
              <a:lnSpc>
                <a:spcPts val="2939"/>
              </a:lnSpc>
            </a:pPr>
            <a:r>
              <a:rPr lang="en-US" sz="2099" b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Hélène GONCALVES</a:t>
            </a:r>
          </a:p>
          <a:p>
            <a:pPr algn="l">
              <a:lnSpc>
                <a:spcPts val="2939"/>
              </a:lnSpc>
            </a:pPr>
            <a:r>
              <a:rPr lang="en-US" sz="2099" b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Natalia MAURICE</a:t>
            </a:r>
          </a:p>
          <a:p>
            <a:pPr algn="l">
              <a:lnSpc>
                <a:spcPts val="2939"/>
              </a:lnSpc>
            </a:pPr>
            <a:r>
              <a:rPr lang="en-US" sz="2099" b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Sylvie PELLETIER</a:t>
            </a:r>
          </a:p>
          <a:p>
            <a:pPr algn="l">
              <a:lnSpc>
                <a:spcPts val="2939"/>
              </a:lnSpc>
            </a:pPr>
            <a:r>
              <a:rPr lang="en-US" sz="2099" b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Sophie POPOT </a:t>
            </a:r>
          </a:p>
          <a:p>
            <a:pPr algn="l">
              <a:lnSpc>
                <a:spcPts val="2939"/>
              </a:lnSpc>
            </a:pPr>
            <a:r>
              <a:rPr lang="en-US" sz="2099" b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Perrine RIBOT </a:t>
            </a:r>
          </a:p>
          <a:p>
            <a:pPr algn="l">
              <a:lnSpc>
                <a:spcPts val="2939"/>
              </a:lnSpc>
            </a:pPr>
            <a:r>
              <a:rPr lang="en-US" sz="2099" b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Marie THOMAS</a:t>
            </a:r>
          </a:p>
          <a:p>
            <a:pPr algn="l">
              <a:lnSpc>
                <a:spcPts val="2939"/>
              </a:lnSpc>
            </a:pPr>
            <a:r>
              <a:rPr lang="en-US" sz="2099" b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Christine VOUGIER</a:t>
            </a:r>
          </a:p>
        </p:txBody>
      </p:sp>
      <p:sp>
        <p:nvSpPr>
          <p:cNvPr id="43" name="Freeform 43"/>
          <p:cNvSpPr/>
          <p:nvPr/>
        </p:nvSpPr>
        <p:spPr>
          <a:xfrm>
            <a:off x="15643470" y="9072635"/>
            <a:ext cx="1090998" cy="1084764"/>
          </a:xfrm>
          <a:custGeom>
            <a:avLst/>
            <a:gdLst/>
            <a:ahLst/>
            <a:cxnLst/>
            <a:rect l="l" t="t" r="r" b="b"/>
            <a:pathLst>
              <a:path w="1090998" h="1084764">
                <a:moveTo>
                  <a:pt x="0" y="0"/>
                </a:moveTo>
                <a:lnTo>
                  <a:pt x="1090998" y="0"/>
                </a:lnTo>
                <a:lnTo>
                  <a:pt x="1090998" y="1084763"/>
                </a:lnTo>
                <a:lnTo>
                  <a:pt x="0" y="1084763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44" name="Freeform 44"/>
          <p:cNvSpPr/>
          <p:nvPr/>
        </p:nvSpPr>
        <p:spPr>
          <a:xfrm>
            <a:off x="12639932" y="9155241"/>
            <a:ext cx="2081089" cy="919551"/>
          </a:xfrm>
          <a:custGeom>
            <a:avLst/>
            <a:gdLst/>
            <a:ahLst/>
            <a:cxnLst/>
            <a:rect l="l" t="t" r="r" b="b"/>
            <a:pathLst>
              <a:path w="2081089" h="919551">
                <a:moveTo>
                  <a:pt x="0" y="0"/>
                </a:moveTo>
                <a:lnTo>
                  <a:pt x="2081089" y="0"/>
                </a:lnTo>
                <a:lnTo>
                  <a:pt x="2081089" y="919551"/>
                </a:lnTo>
                <a:lnTo>
                  <a:pt x="0" y="919551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</p:sp>
      <p:sp>
        <p:nvSpPr>
          <p:cNvPr id="46" name="ZoneTexte 45"/>
          <p:cNvSpPr txBox="1"/>
          <p:nvPr/>
        </p:nvSpPr>
        <p:spPr>
          <a:xfrm>
            <a:off x="228600" y="9759650"/>
            <a:ext cx="66612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CNRC - 02.10.2025</a:t>
            </a:r>
            <a:endParaRPr lang="fr-FR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10800000">
            <a:off x="-907475" y="1349471"/>
            <a:ext cx="10146928" cy="6867746"/>
          </a:xfrm>
          <a:custGeom>
            <a:avLst/>
            <a:gdLst/>
            <a:ahLst/>
            <a:cxnLst/>
            <a:rect l="l" t="t" r="r" b="b"/>
            <a:pathLst>
              <a:path w="10146928" h="6867746">
                <a:moveTo>
                  <a:pt x="0" y="0"/>
                </a:moveTo>
                <a:lnTo>
                  <a:pt x="10146928" y="0"/>
                </a:lnTo>
                <a:lnTo>
                  <a:pt x="10146928" y="6867746"/>
                </a:lnTo>
                <a:lnTo>
                  <a:pt x="0" y="686774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9829" r="-35456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9529682" y="4365229"/>
            <a:ext cx="10109789" cy="5800424"/>
          </a:xfrm>
          <a:custGeom>
            <a:avLst/>
            <a:gdLst/>
            <a:ahLst/>
            <a:cxnLst/>
            <a:rect l="l" t="t" r="r" b="b"/>
            <a:pathLst>
              <a:path w="10109789" h="5800424">
                <a:moveTo>
                  <a:pt x="0" y="0"/>
                </a:moveTo>
                <a:lnTo>
                  <a:pt x="10109788" y="0"/>
                </a:lnTo>
                <a:lnTo>
                  <a:pt x="10109788" y="5800423"/>
                </a:lnTo>
                <a:lnTo>
                  <a:pt x="0" y="580042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41879" r="-35953"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5175582" y="1734217"/>
            <a:ext cx="7936837" cy="8844584"/>
            <a:chOff x="0" y="0"/>
            <a:chExt cx="660400" cy="735931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660400" cy="735931"/>
            </a:xfrm>
            <a:custGeom>
              <a:avLst/>
              <a:gdLst/>
              <a:ahLst/>
              <a:cxnLst/>
              <a:rect l="l" t="t" r="r" b="b"/>
              <a:pathLst>
                <a:path w="660400" h="735931">
                  <a:moveTo>
                    <a:pt x="220252" y="19070"/>
                  </a:moveTo>
                  <a:cubicBezTo>
                    <a:pt x="254000" y="7556"/>
                    <a:pt x="292600" y="0"/>
                    <a:pt x="330378" y="0"/>
                  </a:cubicBezTo>
                  <a:cubicBezTo>
                    <a:pt x="368157" y="0"/>
                    <a:pt x="404509" y="6476"/>
                    <a:pt x="438009" y="17990"/>
                  </a:cubicBezTo>
                  <a:cubicBezTo>
                    <a:pt x="438723" y="18350"/>
                    <a:pt x="439435" y="18350"/>
                    <a:pt x="440148" y="18710"/>
                  </a:cubicBezTo>
                  <a:cubicBezTo>
                    <a:pt x="565955" y="64765"/>
                    <a:pt x="658618" y="186379"/>
                    <a:pt x="660400" y="326795"/>
                  </a:cubicBezTo>
                  <a:lnTo>
                    <a:pt x="660400" y="735931"/>
                  </a:lnTo>
                  <a:lnTo>
                    <a:pt x="0" y="735931"/>
                  </a:lnTo>
                  <a:lnTo>
                    <a:pt x="0" y="327098"/>
                  </a:lnTo>
                  <a:cubicBezTo>
                    <a:pt x="1782" y="185660"/>
                    <a:pt x="93019" y="64045"/>
                    <a:pt x="220252" y="19070"/>
                  </a:cubicBezTo>
                  <a:close/>
                </a:path>
              </a:pathLst>
            </a:custGeom>
            <a:blipFill>
              <a:blip r:embed="rId4"/>
              <a:stretch>
                <a:fillRect l="-9137" r="-40061"/>
              </a:stretch>
            </a:blipFill>
          </p:spPr>
        </p:sp>
      </p:grpSp>
      <p:grpSp>
        <p:nvGrpSpPr>
          <p:cNvPr id="6" name="Group 6"/>
          <p:cNvGrpSpPr/>
          <p:nvPr/>
        </p:nvGrpSpPr>
        <p:grpSpPr>
          <a:xfrm rot="1804621">
            <a:off x="14436071" y="7910732"/>
            <a:ext cx="8214512" cy="4752536"/>
            <a:chOff x="0" y="0"/>
            <a:chExt cx="2053966" cy="1188329"/>
          </a:xfrm>
        </p:grpSpPr>
        <p:sp>
          <p:nvSpPr>
            <p:cNvPr id="7" name="Freeform 7"/>
            <p:cNvSpPr/>
            <p:nvPr/>
          </p:nvSpPr>
          <p:spPr>
            <a:xfrm rot="-5400000">
              <a:off x="432818" y="-432818"/>
              <a:ext cx="1188329" cy="2053966"/>
            </a:xfrm>
            <a:custGeom>
              <a:avLst/>
              <a:gdLst/>
              <a:ahLst/>
              <a:cxnLst/>
              <a:rect l="l" t="t" r="r" b="b"/>
              <a:pathLst>
                <a:path w="1188329" h="2053966">
                  <a:moveTo>
                    <a:pt x="1188330" y="51836"/>
                  </a:moveTo>
                  <a:lnTo>
                    <a:pt x="1188330" y="2002130"/>
                  </a:lnTo>
                  <a:cubicBezTo>
                    <a:pt x="1188330" y="2030758"/>
                    <a:pt x="1165122" y="2053966"/>
                    <a:pt x="1136494" y="2053966"/>
                  </a:cubicBezTo>
                  <a:lnTo>
                    <a:pt x="51836" y="2053966"/>
                  </a:lnTo>
                  <a:cubicBezTo>
                    <a:pt x="23208" y="2053966"/>
                    <a:pt x="0" y="2030758"/>
                    <a:pt x="0" y="2002130"/>
                  </a:cubicBezTo>
                  <a:lnTo>
                    <a:pt x="0" y="51836"/>
                  </a:lnTo>
                  <a:cubicBezTo>
                    <a:pt x="0" y="23207"/>
                    <a:pt x="23208" y="0"/>
                    <a:pt x="51836" y="0"/>
                  </a:cubicBezTo>
                  <a:lnTo>
                    <a:pt x="1136494" y="0"/>
                  </a:lnTo>
                  <a:cubicBezTo>
                    <a:pt x="1165122" y="0"/>
                    <a:pt x="1188330" y="23207"/>
                    <a:pt x="1188330" y="51836"/>
                  </a:cubicBezTo>
                  <a:close/>
                </a:path>
              </a:pathLst>
            </a:custGeom>
            <a:blipFill>
              <a:blip r:embed="rId5"/>
              <a:stretch>
                <a:fillRect r="-53454" b="-6615"/>
              </a:stretch>
            </a:blipFill>
          </p:spPr>
        </p:sp>
      </p:grpSp>
      <p:grpSp>
        <p:nvGrpSpPr>
          <p:cNvPr id="8" name="Group 8"/>
          <p:cNvGrpSpPr/>
          <p:nvPr/>
        </p:nvGrpSpPr>
        <p:grpSpPr>
          <a:xfrm rot="-7597952">
            <a:off x="-4107256" y="-1270346"/>
            <a:ext cx="8214512" cy="4752536"/>
            <a:chOff x="0" y="0"/>
            <a:chExt cx="2053966" cy="1188329"/>
          </a:xfrm>
        </p:grpSpPr>
        <p:sp>
          <p:nvSpPr>
            <p:cNvPr id="9" name="Freeform 9"/>
            <p:cNvSpPr/>
            <p:nvPr/>
          </p:nvSpPr>
          <p:spPr>
            <a:xfrm rot="-5400000">
              <a:off x="432818" y="-432818"/>
              <a:ext cx="1188329" cy="2053966"/>
            </a:xfrm>
            <a:custGeom>
              <a:avLst/>
              <a:gdLst/>
              <a:ahLst/>
              <a:cxnLst/>
              <a:rect l="l" t="t" r="r" b="b"/>
              <a:pathLst>
                <a:path w="1188329" h="2053966">
                  <a:moveTo>
                    <a:pt x="1188330" y="51836"/>
                  </a:moveTo>
                  <a:lnTo>
                    <a:pt x="1188330" y="2002130"/>
                  </a:lnTo>
                  <a:cubicBezTo>
                    <a:pt x="1188330" y="2030758"/>
                    <a:pt x="1165122" y="2053966"/>
                    <a:pt x="1136494" y="2053966"/>
                  </a:cubicBezTo>
                  <a:lnTo>
                    <a:pt x="51836" y="2053966"/>
                  </a:lnTo>
                  <a:cubicBezTo>
                    <a:pt x="23208" y="2053966"/>
                    <a:pt x="0" y="2030758"/>
                    <a:pt x="0" y="2002130"/>
                  </a:cubicBezTo>
                  <a:lnTo>
                    <a:pt x="0" y="51836"/>
                  </a:lnTo>
                  <a:cubicBezTo>
                    <a:pt x="0" y="23207"/>
                    <a:pt x="23208" y="0"/>
                    <a:pt x="51836" y="0"/>
                  </a:cubicBezTo>
                  <a:lnTo>
                    <a:pt x="1136494" y="0"/>
                  </a:lnTo>
                  <a:cubicBezTo>
                    <a:pt x="1165122" y="0"/>
                    <a:pt x="1188330" y="23207"/>
                    <a:pt x="1188330" y="51836"/>
                  </a:cubicBezTo>
                  <a:close/>
                </a:path>
              </a:pathLst>
            </a:custGeom>
            <a:blipFill>
              <a:blip r:embed="rId5"/>
              <a:stretch>
                <a:fillRect r="-53454" b="-6615"/>
              </a:stretch>
            </a:blipFill>
          </p:spPr>
        </p:sp>
      </p:grpSp>
      <p:grpSp>
        <p:nvGrpSpPr>
          <p:cNvPr id="10" name="Group 10"/>
          <p:cNvGrpSpPr/>
          <p:nvPr/>
        </p:nvGrpSpPr>
        <p:grpSpPr>
          <a:xfrm>
            <a:off x="2514052" y="5409353"/>
            <a:ext cx="4037549" cy="3599794"/>
            <a:chOff x="0" y="0"/>
            <a:chExt cx="1185855" cy="1057283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1185855" cy="1057283"/>
            </a:xfrm>
            <a:custGeom>
              <a:avLst/>
              <a:gdLst/>
              <a:ahLst/>
              <a:cxnLst/>
              <a:rect l="l" t="t" r="r" b="b"/>
              <a:pathLst>
                <a:path w="1185855" h="1057283">
                  <a:moveTo>
                    <a:pt x="59442" y="0"/>
                  </a:moveTo>
                  <a:lnTo>
                    <a:pt x="1126413" y="0"/>
                  </a:lnTo>
                  <a:cubicBezTo>
                    <a:pt x="1159242" y="0"/>
                    <a:pt x="1185855" y="26613"/>
                    <a:pt x="1185855" y="59442"/>
                  </a:cubicBezTo>
                  <a:lnTo>
                    <a:pt x="1185855" y="997841"/>
                  </a:lnTo>
                  <a:cubicBezTo>
                    <a:pt x="1185855" y="1030670"/>
                    <a:pt x="1159242" y="1057283"/>
                    <a:pt x="1126413" y="1057283"/>
                  </a:cubicBezTo>
                  <a:lnTo>
                    <a:pt x="59442" y="1057283"/>
                  </a:lnTo>
                  <a:cubicBezTo>
                    <a:pt x="43677" y="1057283"/>
                    <a:pt x="28558" y="1051020"/>
                    <a:pt x="17410" y="1039873"/>
                  </a:cubicBezTo>
                  <a:cubicBezTo>
                    <a:pt x="6263" y="1028725"/>
                    <a:pt x="0" y="1013606"/>
                    <a:pt x="0" y="997841"/>
                  </a:cubicBezTo>
                  <a:lnTo>
                    <a:pt x="0" y="59442"/>
                  </a:lnTo>
                  <a:cubicBezTo>
                    <a:pt x="0" y="26613"/>
                    <a:pt x="26613" y="0"/>
                    <a:pt x="59442" y="0"/>
                  </a:cubicBezTo>
                  <a:close/>
                </a:path>
              </a:pathLst>
            </a:custGeom>
            <a:solidFill>
              <a:srgbClr val="F6BD50"/>
            </a:solidFill>
            <a:ln cap="rnd">
              <a:noFill/>
              <a:prstDash val="solid"/>
              <a:round/>
            </a:ln>
          </p:spPr>
        </p:sp>
        <p:sp>
          <p:nvSpPr>
            <p:cNvPr id="12" name="TextBox 12"/>
            <p:cNvSpPr txBox="1"/>
            <p:nvPr/>
          </p:nvSpPr>
          <p:spPr>
            <a:xfrm>
              <a:off x="0" y="-38100"/>
              <a:ext cx="1185855" cy="109538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2131032" y="6025857"/>
            <a:ext cx="766040" cy="766040"/>
            <a:chOff x="0" y="0"/>
            <a:chExt cx="812800" cy="81280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E28588"/>
            </a:solidFill>
          </p:spPr>
        </p:sp>
        <p:sp>
          <p:nvSpPr>
            <p:cNvPr id="15" name="TextBox 15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6" name="Freeform 16"/>
          <p:cNvSpPr/>
          <p:nvPr/>
        </p:nvSpPr>
        <p:spPr>
          <a:xfrm>
            <a:off x="2263201" y="6172283"/>
            <a:ext cx="473188" cy="473188"/>
          </a:xfrm>
          <a:custGeom>
            <a:avLst/>
            <a:gdLst/>
            <a:ahLst/>
            <a:cxnLst/>
            <a:rect l="l" t="t" r="r" b="b"/>
            <a:pathLst>
              <a:path w="473188" h="473188">
                <a:moveTo>
                  <a:pt x="0" y="0"/>
                </a:moveTo>
                <a:lnTo>
                  <a:pt x="473188" y="0"/>
                </a:lnTo>
                <a:lnTo>
                  <a:pt x="473188" y="473188"/>
                </a:lnTo>
                <a:lnTo>
                  <a:pt x="0" y="473188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grpSp>
        <p:nvGrpSpPr>
          <p:cNvPr id="17" name="Group 17"/>
          <p:cNvGrpSpPr/>
          <p:nvPr/>
        </p:nvGrpSpPr>
        <p:grpSpPr>
          <a:xfrm>
            <a:off x="2116775" y="6972908"/>
            <a:ext cx="766040" cy="766040"/>
            <a:chOff x="0" y="0"/>
            <a:chExt cx="812800" cy="81280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E28588"/>
            </a:solidFill>
          </p:spPr>
        </p:sp>
        <p:sp>
          <p:nvSpPr>
            <p:cNvPr id="19" name="TextBox 19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20" name="Freeform 20"/>
          <p:cNvSpPr/>
          <p:nvPr/>
        </p:nvSpPr>
        <p:spPr>
          <a:xfrm>
            <a:off x="2277458" y="7184513"/>
            <a:ext cx="444675" cy="333022"/>
          </a:xfrm>
          <a:custGeom>
            <a:avLst/>
            <a:gdLst/>
            <a:ahLst/>
            <a:cxnLst/>
            <a:rect l="l" t="t" r="r" b="b"/>
            <a:pathLst>
              <a:path w="444675" h="333022">
                <a:moveTo>
                  <a:pt x="0" y="0"/>
                </a:moveTo>
                <a:lnTo>
                  <a:pt x="444674" y="0"/>
                </a:lnTo>
                <a:lnTo>
                  <a:pt x="444674" y="333022"/>
                </a:lnTo>
                <a:lnTo>
                  <a:pt x="0" y="333022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=""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grpSp>
        <p:nvGrpSpPr>
          <p:cNvPr id="21" name="Group 21"/>
          <p:cNvGrpSpPr/>
          <p:nvPr/>
        </p:nvGrpSpPr>
        <p:grpSpPr>
          <a:xfrm>
            <a:off x="2116775" y="7919923"/>
            <a:ext cx="766040" cy="766040"/>
            <a:chOff x="0" y="0"/>
            <a:chExt cx="812800" cy="81280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E28588"/>
            </a:solidFill>
          </p:spPr>
        </p:sp>
        <p:sp>
          <p:nvSpPr>
            <p:cNvPr id="23" name="TextBox 23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24" name="Freeform 24"/>
          <p:cNvSpPr/>
          <p:nvPr/>
        </p:nvSpPr>
        <p:spPr>
          <a:xfrm>
            <a:off x="2263201" y="8077999"/>
            <a:ext cx="440889" cy="449887"/>
          </a:xfrm>
          <a:custGeom>
            <a:avLst/>
            <a:gdLst/>
            <a:ahLst/>
            <a:cxnLst/>
            <a:rect l="l" t="t" r="r" b="b"/>
            <a:pathLst>
              <a:path w="440889" h="449887">
                <a:moveTo>
                  <a:pt x="0" y="0"/>
                </a:moveTo>
                <a:lnTo>
                  <a:pt x="440889" y="0"/>
                </a:lnTo>
                <a:lnTo>
                  <a:pt x="440889" y="449887"/>
                </a:lnTo>
                <a:lnTo>
                  <a:pt x="0" y="449887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=""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25" name="TextBox 25"/>
          <p:cNvSpPr txBox="1"/>
          <p:nvPr/>
        </p:nvSpPr>
        <p:spPr>
          <a:xfrm>
            <a:off x="573598" y="1039247"/>
            <a:ext cx="5652938" cy="23467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060"/>
              </a:lnSpc>
            </a:pPr>
            <a:r>
              <a:rPr lang="en-US" sz="6000" b="1" dirty="0">
                <a:solidFill>
                  <a:srgbClr val="000000"/>
                </a:solidFill>
                <a:latin typeface="Agrandir Bold"/>
                <a:ea typeface="Agrandir Bold"/>
                <a:cs typeface="Agrandir Bold"/>
                <a:sym typeface="Agrandir Bold"/>
              </a:rPr>
              <a:t>Prêt(e) </a:t>
            </a:r>
            <a:r>
              <a:rPr lang="en-US" sz="6000" b="1" dirty="0" smtClean="0">
                <a:solidFill>
                  <a:srgbClr val="000000"/>
                </a:solidFill>
                <a:latin typeface="Agrandir Bold"/>
                <a:ea typeface="Agrandir Bold"/>
                <a:cs typeface="Agrandir Bold"/>
                <a:sym typeface="Agrandir Bold"/>
              </a:rPr>
              <a:t>à </a:t>
            </a:r>
            <a:r>
              <a:rPr lang="en-US" sz="6000" b="1" dirty="0" err="1">
                <a:solidFill>
                  <a:srgbClr val="000000"/>
                </a:solidFill>
                <a:latin typeface="Agrandir Bold"/>
                <a:ea typeface="Agrandir Bold"/>
                <a:cs typeface="Agrandir Bold"/>
                <a:sym typeface="Agrandir Bold"/>
              </a:rPr>
              <a:t>améliorer</a:t>
            </a:r>
            <a:r>
              <a:rPr lang="en-US" sz="6000" b="1" dirty="0">
                <a:solidFill>
                  <a:srgbClr val="000000"/>
                </a:solidFill>
                <a:latin typeface="Agrandir Bold"/>
                <a:ea typeface="Agrandir Bold"/>
                <a:cs typeface="Agrandir Bold"/>
                <a:sym typeface="Agrandir Bold"/>
              </a:rPr>
              <a:t> la </a:t>
            </a:r>
            <a:r>
              <a:rPr lang="en-US" sz="6000" b="1" dirty="0" err="1">
                <a:solidFill>
                  <a:srgbClr val="000000"/>
                </a:solidFill>
                <a:latin typeface="Agrandir Bold"/>
                <a:ea typeface="Agrandir Bold"/>
                <a:cs typeface="Agrandir Bold"/>
                <a:sym typeface="Agrandir Bold"/>
              </a:rPr>
              <a:t>qualité</a:t>
            </a:r>
            <a:r>
              <a:rPr lang="en-US" sz="6000" b="1" dirty="0">
                <a:solidFill>
                  <a:srgbClr val="000000"/>
                </a:solidFill>
                <a:latin typeface="Agrandir Bold"/>
                <a:ea typeface="Agrandir Bold"/>
                <a:cs typeface="Agrandir Bold"/>
                <a:sym typeface="Agrandir Bold"/>
              </a:rPr>
              <a:t> de vie ?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2997878" y="6218694"/>
            <a:ext cx="1698276" cy="3462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659"/>
              </a:lnSpc>
              <a:spcBef>
                <a:spcPct val="0"/>
              </a:spcBef>
            </a:pPr>
            <a:r>
              <a:rPr lang="en-US" sz="18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prevaloir.fr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2997878" y="7236865"/>
            <a:ext cx="3228658" cy="2641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240"/>
              </a:lnSpc>
              <a:spcBef>
                <a:spcPct val="0"/>
              </a:spcBef>
            </a:pPr>
            <a:r>
              <a:rPr lang="en-US" sz="16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coordination.etp28@gmail.com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3124200" y="8176469"/>
            <a:ext cx="1703864" cy="3198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659"/>
              </a:lnSpc>
            </a:pPr>
            <a:r>
              <a:rPr lang="en-US" sz="1899" dirty="0" smtClean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06.49.12.12.01</a:t>
            </a:r>
            <a:endParaRPr lang="en-US" sz="1899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29" name="Group 29"/>
          <p:cNvGrpSpPr/>
          <p:nvPr/>
        </p:nvGrpSpPr>
        <p:grpSpPr>
          <a:xfrm>
            <a:off x="2277458" y="5067074"/>
            <a:ext cx="2438441" cy="684557"/>
            <a:chOff x="0" y="0"/>
            <a:chExt cx="642223" cy="180295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642223" cy="180295"/>
            </a:xfrm>
            <a:custGeom>
              <a:avLst/>
              <a:gdLst/>
              <a:ahLst/>
              <a:cxnLst/>
              <a:rect l="l" t="t" r="r" b="b"/>
              <a:pathLst>
                <a:path w="642223" h="180295">
                  <a:moveTo>
                    <a:pt x="90147" y="0"/>
                  </a:moveTo>
                  <a:lnTo>
                    <a:pt x="552076" y="0"/>
                  </a:lnTo>
                  <a:cubicBezTo>
                    <a:pt x="575984" y="0"/>
                    <a:pt x="598914" y="9498"/>
                    <a:pt x="615819" y="26404"/>
                  </a:cubicBezTo>
                  <a:cubicBezTo>
                    <a:pt x="632725" y="43309"/>
                    <a:pt x="642223" y="66239"/>
                    <a:pt x="642223" y="90147"/>
                  </a:cubicBezTo>
                  <a:lnTo>
                    <a:pt x="642223" y="90147"/>
                  </a:lnTo>
                  <a:cubicBezTo>
                    <a:pt x="642223" y="114056"/>
                    <a:pt x="632725" y="136985"/>
                    <a:pt x="615819" y="153891"/>
                  </a:cubicBezTo>
                  <a:cubicBezTo>
                    <a:pt x="598914" y="170797"/>
                    <a:pt x="575984" y="180295"/>
                    <a:pt x="552076" y="180295"/>
                  </a:cubicBezTo>
                  <a:lnTo>
                    <a:pt x="90147" y="180295"/>
                  </a:lnTo>
                  <a:cubicBezTo>
                    <a:pt x="66239" y="180295"/>
                    <a:pt x="43309" y="170797"/>
                    <a:pt x="26404" y="153891"/>
                  </a:cubicBezTo>
                  <a:cubicBezTo>
                    <a:pt x="9498" y="136985"/>
                    <a:pt x="0" y="114056"/>
                    <a:pt x="0" y="90147"/>
                  </a:cubicBezTo>
                  <a:lnTo>
                    <a:pt x="0" y="90147"/>
                  </a:lnTo>
                  <a:cubicBezTo>
                    <a:pt x="0" y="66239"/>
                    <a:pt x="9498" y="43309"/>
                    <a:pt x="26404" y="26404"/>
                  </a:cubicBezTo>
                  <a:cubicBezTo>
                    <a:pt x="43309" y="9498"/>
                    <a:pt x="66239" y="0"/>
                    <a:pt x="90147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id="31" name="TextBox 31"/>
            <p:cNvSpPr txBox="1"/>
            <p:nvPr/>
          </p:nvSpPr>
          <p:spPr>
            <a:xfrm>
              <a:off x="0" y="-38100"/>
              <a:ext cx="642223" cy="21839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32" name="TextBox 32"/>
          <p:cNvSpPr txBox="1"/>
          <p:nvPr/>
        </p:nvSpPr>
        <p:spPr>
          <a:xfrm>
            <a:off x="2524413" y="5156818"/>
            <a:ext cx="1925480" cy="4641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17"/>
              </a:lnSpc>
            </a:pPr>
            <a:r>
              <a:rPr lang="en-US" sz="2726" spc="215">
                <a:solidFill>
                  <a:srgbClr val="E4E4E4"/>
                </a:solidFill>
                <a:latin typeface="Montserrat"/>
                <a:ea typeface="Montserrat"/>
                <a:cs typeface="Montserrat"/>
                <a:sym typeface="Montserrat"/>
              </a:rPr>
              <a:t>CONTACT</a:t>
            </a:r>
          </a:p>
        </p:txBody>
      </p:sp>
      <p:grpSp>
        <p:nvGrpSpPr>
          <p:cNvPr id="33" name="Group 33"/>
          <p:cNvGrpSpPr/>
          <p:nvPr/>
        </p:nvGrpSpPr>
        <p:grpSpPr>
          <a:xfrm>
            <a:off x="12366749" y="4009534"/>
            <a:ext cx="5461305" cy="5564725"/>
            <a:chOff x="0" y="0"/>
            <a:chExt cx="7281740" cy="7419633"/>
          </a:xfrm>
        </p:grpSpPr>
        <p:grpSp>
          <p:nvGrpSpPr>
            <p:cNvPr id="34" name="Group 34"/>
            <p:cNvGrpSpPr/>
            <p:nvPr/>
          </p:nvGrpSpPr>
          <p:grpSpPr>
            <a:xfrm>
              <a:off x="0" y="0"/>
              <a:ext cx="7281740" cy="7419633"/>
              <a:chOff x="0" y="0"/>
              <a:chExt cx="1604021" cy="1634396"/>
            </a:xfrm>
          </p:grpSpPr>
          <p:sp>
            <p:nvSpPr>
              <p:cNvPr id="35" name="Freeform 35"/>
              <p:cNvSpPr/>
              <p:nvPr/>
            </p:nvSpPr>
            <p:spPr>
              <a:xfrm>
                <a:off x="0" y="0"/>
                <a:ext cx="1604021" cy="1634396"/>
              </a:xfrm>
              <a:custGeom>
                <a:avLst/>
                <a:gdLst/>
                <a:ahLst/>
                <a:cxnLst/>
                <a:rect l="l" t="t" r="r" b="b"/>
                <a:pathLst>
                  <a:path w="1604021" h="1634396">
                    <a:moveTo>
                      <a:pt x="43945" y="0"/>
                    </a:moveTo>
                    <a:lnTo>
                      <a:pt x="1560075" y="0"/>
                    </a:lnTo>
                    <a:cubicBezTo>
                      <a:pt x="1584346" y="0"/>
                      <a:pt x="1604021" y="19675"/>
                      <a:pt x="1604021" y="43945"/>
                    </a:cubicBezTo>
                    <a:lnTo>
                      <a:pt x="1604021" y="1590450"/>
                    </a:lnTo>
                    <a:cubicBezTo>
                      <a:pt x="1604021" y="1614721"/>
                      <a:pt x="1584346" y="1634396"/>
                      <a:pt x="1560075" y="1634396"/>
                    </a:cubicBezTo>
                    <a:lnTo>
                      <a:pt x="43945" y="1634396"/>
                    </a:lnTo>
                    <a:cubicBezTo>
                      <a:pt x="19675" y="1634396"/>
                      <a:pt x="0" y="1614721"/>
                      <a:pt x="0" y="1590450"/>
                    </a:cubicBezTo>
                    <a:lnTo>
                      <a:pt x="0" y="43945"/>
                    </a:lnTo>
                    <a:cubicBezTo>
                      <a:pt x="0" y="19675"/>
                      <a:pt x="19675" y="0"/>
                      <a:pt x="43945" y="0"/>
                    </a:cubicBezTo>
                    <a:close/>
                  </a:path>
                </a:pathLst>
              </a:custGeom>
              <a:solidFill>
                <a:srgbClr val="49A59E"/>
              </a:solidFill>
              <a:ln cap="rnd">
                <a:noFill/>
                <a:prstDash val="solid"/>
                <a:round/>
              </a:ln>
            </p:spPr>
          </p:sp>
          <p:sp>
            <p:nvSpPr>
              <p:cNvPr id="36" name="TextBox 36"/>
              <p:cNvSpPr txBox="1"/>
              <p:nvPr/>
            </p:nvSpPr>
            <p:spPr>
              <a:xfrm>
                <a:off x="0" y="-38100"/>
                <a:ext cx="1604021" cy="1672496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37" name="Group 37"/>
            <p:cNvGrpSpPr/>
            <p:nvPr/>
          </p:nvGrpSpPr>
          <p:grpSpPr>
            <a:xfrm>
              <a:off x="487787" y="247145"/>
              <a:ext cx="1731474" cy="1731474"/>
              <a:chOff x="0" y="0"/>
              <a:chExt cx="812800" cy="812800"/>
            </a:xfrm>
          </p:grpSpPr>
          <p:sp>
            <p:nvSpPr>
              <p:cNvPr id="38" name="Freeform 38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blipFill>
                <a:blip r:embed="rId12"/>
                <a:stretch>
                  <a:fillRect t="-2231" b="-22768"/>
                </a:stretch>
              </a:blipFill>
              <a:ln w="19050" cap="sq">
                <a:solidFill>
                  <a:srgbClr val="FFFFFF"/>
                </a:solidFill>
                <a:prstDash val="solid"/>
                <a:miter/>
              </a:ln>
            </p:spPr>
          </p:sp>
        </p:grpSp>
        <p:sp>
          <p:nvSpPr>
            <p:cNvPr id="39" name="TextBox 39"/>
            <p:cNvSpPr txBox="1"/>
            <p:nvPr/>
          </p:nvSpPr>
          <p:spPr>
            <a:xfrm>
              <a:off x="487787" y="5889723"/>
              <a:ext cx="6127636" cy="120929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2450"/>
                </a:lnSpc>
              </a:pPr>
              <a:r>
                <a:rPr lang="en-US" sz="1899" b="1">
                  <a:solidFill>
                    <a:srgbClr val="231F20"/>
                  </a:solidFill>
                  <a:latin typeface="Montserrat Bold"/>
                  <a:ea typeface="Montserrat Bold"/>
                  <a:cs typeface="Montserrat Bold"/>
                  <a:sym typeface="Montserrat Bold"/>
                </a:rPr>
                <a:t>RDV après l’Atelier pour découvrir et manipuler les outils de la mallette !</a:t>
              </a:r>
            </a:p>
          </p:txBody>
        </p:sp>
        <p:sp>
          <p:nvSpPr>
            <p:cNvPr id="40" name="TextBox 40"/>
            <p:cNvSpPr txBox="1"/>
            <p:nvPr/>
          </p:nvSpPr>
          <p:spPr>
            <a:xfrm>
              <a:off x="2488884" y="582525"/>
              <a:ext cx="2453114" cy="58458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2796"/>
                </a:lnSpc>
              </a:pPr>
              <a:r>
                <a:rPr lang="en-US" sz="2768" b="1">
                  <a:solidFill>
                    <a:srgbClr val="000000"/>
                  </a:solidFill>
                  <a:latin typeface="Agrandir Bold"/>
                  <a:ea typeface="Agrandir Bold"/>
                  <a:cs typeface="Agrandir Bold"/>
                  <a:sym typeface="Agrandir Bold"/>
                </a:rPr>
                <a:t>Caroline</a:t>
              </a:r>
            </a:p>
          </p:txBody>
        </p:sp>
        <p:sp>
          <p:nvSpPr>
            <p:cNvPr id="41" name="TextBox 41"/>
            <p:cNvSpPr txBox="1"/>
            <p:nvPr/>
          </p:nvSpPr>
          <p:spPr>
            <a:xfrm>
              <a:off x="2488884" y="1150982"/>
              <a:ext cx="3943863" cy="42376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2343"/>
                </a:lnSpc>
              </a:pPr>
              <a:r>
                <a:rPr lang="en-US" sz="2320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VINCENT-DEJEAN</a:t>
              </a:r>
            </a:p>
          </p:txBody>
        </p:sp>
        <p:grpSp>
          <p:nvGrpSpPr>
            <p:cNvPr id="42" name="Group 42"/>
            <p:cNvGrpSpPr/>
            <p:nvPr/>
          </p:nvGrpSpPr>
          <p:grpSpPr>
            <a:xfrm>
              <a:off x="487787" y="2128325"/>
              <a:ext cx="1731474" cy="1731474"/>
              <a:chOff x="0" y="0"/>
              <a:chExt cx="812800" cy="812800"/>
            </a:xfrm>
          </p:grpSpPr>
          <p:sp>
            <p:nvSpPr>
              <p:cNvPr id="43" name="Freeform 43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blipFill>
                <a:blip r:embed="rId13"/>
                <a:stretch>
                  <a:fillRect b="-25284"/>
                </a:stretch>
              </a:blipFill>
              <a:ln w="19050" cap="sq">
                <a:solidFill>
                  <a:srgbClr val="FFFFFF"/>
                </a:solidFill>
                <a:prstDash val="solid"/>
                <a:miter/>
              </a:ln>
            </p:spPr>
          </p:sp>
        </p:grpSp>
        <p:sp>
          <p:nvSpPr>
            <p:cNvPr id="44" name="TextBox 44"/>
            <p:cNvSpPr txBox="1"/>
            <p:nvPr/>
          </p:nvSpPr>
          <p:spPr>
            <a:xfrm>
              <a:off x="2488884" y="2463705"/>
              <a:ext cx="2453114" cy="58458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2796"/>
                </a:lnSpc>
              </a:pPr>
              <a:r>
                <a:rPr lang="en-US" sz="2768" b="1">
                  <a:solidFill>
                    <a:srgbClr val="000000"/>
                  </a:solidFill>
                  <a:latin typeface="Agrandir Bold"/>
                  <a:ea typeface="Agrandir Bold"/>
                  <a:cs typeface="Agrandir Bold"/>
                  <a:sym typeface="Agrandir Bold"/>
                </a:rPr>
                <a:t>Esther</a:t>
              </a:r>
            </a:p>
          </p:txBody>
        </p:sp>
        <p:sp>
          <p:nvSpPr>
            <p:cNvPr id="45" name="TextBox 45"/>
            <p:cNvSpPr txBox="1"/>
            <p:nvPr/>
          </p:nvSpPr>
          <p:spPr>
            <a:xfrm>
              <a:off x="2488884" y="3032162"/>
              <a:ext cx="3943863" cy="42376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2343"/>
                </a:lnSpc>
              </a:pPr>
              <a:r>
                <a:rPr lang="en-US" sz="2320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TROMBINI</a:t>
              </a:r>
            </a:p>
          </p:txBody>
        </p:sp>
        <p:grpSp>
          <p:nvGrpSpPr>
            <p:cNvPr id="46" name="Group 46"/>
            <p:cNvGrpSpPr/>
            <p:nvPr/>
          </p:nvGrpSpPr>
          <p:grpSpPr>
            <a:xfrm>
              <a:off x="487787" y="4012199"/>
              <a:ext cx="1731474" cy="1731474"/>
              <a:chOff x="0" y="0"/>
              <a:chExt cx="812800" cy="812800"/>
            </a:xfrm>
          </p:grpSpPr>
          <p:sp>
            <p:nvSpPr>
              <p:cNvPr id="47" name="Freeform 47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blipFill>
                <a:blip r:embed="rId14"/>
                <a:stretch>
                  <a:fillRect t="-366" b="-366"/>
                </a:stretch>
              </a:blipFill>
              <a:ln w="19050" cap="sq">
                <a:solidFill>
                  <a:srgbClr val="FFFFFF"/>
                </a:solidFill>
                <a:prstDash val="solid"/>
                <a:miter/>
              </a:ln>
            </p:spPr>
          </p:sp>
        </p:grpSp>
        <p:sp>
          <p:nvSpPr>
            <p:cNvPr id="48" name="TextBox 48"/>
            <p:cNvSpPr txBox="1"/>
            <p:nvPr/>
          </p:nvSpPr>
          <p:spPr>
            <a:xfrm>
              <a:off x="2488884" y="4347578"/>
              <a:ext cx="2453114" cy="58458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2796"/>
                </a:lnSpc>
              </a:pPr>
              <a:r>
                <a:rPr lang="en-US" sz="2768" b="1">
                  <a:solidFill>
                    <a:srgbClr val="000000"/>
                  </a:solidFill>
                  <a:latin typeface="Agrandir Bold"/>
                  <a:ea typeface="Agrandir Bold"/>
                  <a:cs typeface="Agrandir Bold"/>
                  <a:sym typeface="Agrandir Bold"/>
                </a:rPr>
                <a:t>Sylvie</a:t>
              </a:r>
            </a:p>
          </p:txBody>
        </p:sp>
        <p:sp>
          <p:nvSpPr>
            <p:cNvPr id="49" name="TextBox 49"/>
            <p:cNvSpPr txBox="1"/>
            <p:nvPr/>
          </p:nvSpPr>
          <p:spPr>
            <a:xfrm>
              <a:off x="2488884" y="4916036"/>
              <a:ext cx="3943863" cy="42376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2343"/>
                </a:lnSpc>
              </a:pPr>
              <a:r>
                <a:rPr lang="en-US" sz="2320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PELLETIER</a:t>
              </a:r>
            </a:p>
          </p:txBody>
        </p:sp>
      </p:grpSp>
      <p:grpSp>
        <p:nvGrpSpPr>
          <p:cNvPr id="50" name="Group 50"/>
          <p:cNvGrpSpPr/>
          <p:nvPr/>
        </p:nvGrpSpPr>
        <p:grpSpPr>
          <a:xfrm>
            <a:off x="8668727" y="-257801"/>
            <a:ext cx="4443691" cy="4881264"/>
            <a:chOff x="0" y="0"/>
            <a:chExt cx="5924921" cy="6508352"/>
          </a:xfrm>
        </p:grpSpPr>
        <p:grpSp>
          <p:nvGrpSpPr>
            <p:cNvPr id="51" name="Group 51"/>
            <p:cNvGrpSpPr/>
            <p:nvPr/>
          </p:nvGrpSpPr>
          <p:grpSpPr>
            <a:xfrm>
              <a:off x="0" y="513064"/>
              <a:ext cx="5924921" cy="5995289"/>
              <a:chOff x="0" y="0"/>
              <a:chExt cx="1118405" cy="1131687"/>
            </a:xfrm>
          </p:grpSpPr>
          <p:sp>
            <p:nvSpPr>
              <p:cNvPr id="52" name="Freeform 52"/>
              <p:cNvSpPr/>
              <p:nvPr/>
            </p:nvSpPr>
            <p:spPr>
              <a:xfrm>
                <a:off x="0" y="0"/>
                <a:ext cx="1118405" cy="1131687"/>
              </a:xfrm>
              <a:custGeom>
                <a:avLst/>
                <a:gdLst/>
                <a:ahLst/>
                <a:cxnLst/>
                <a:rect l="l" t="t" r="r" b="b"/>
                <a:pathLst>
                  <a:path w="1118405" h="1131687">
                    <a:moveTo>
                      <a:pt x="559202" y="0"/>
                    </a:moveTo>
                    <a:cubicBezTo>
                      <a:pt x="250363" y="0"/>
                      <a:pt x="0" y="253337"/>
                      <a:pt x="0" y="565844"/>
                    </a:cubicBezTo>
                    <a:cubicBezTo>
                      <a:pt x="0" y="878350"/>
                      <a:pt x="250363" y="1131687"/>
                      <a:pt x="559202" y="1131687"/>
                    </a:cubicBezTo>
                    <a:cubicBezTo>
                      <a:pt x="868041" y="1131687"/>
                      <a:pt x="1118405" y="878350"/>
                      <a:pt x="1118405" y="565844"/>
                    </a:cubicBezTo>
                    <a:cubicBezTo>
                      <a:pt x="1118405" y="253337"/>
                      <a:pt x="868041" y="0"/>
                      <a:pt x="559202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id="53" name="TextBox 53"/>
              <p:cNvSpPr txBox="1"/>
              <p:nvPr/>
            </p:nvSpPr>
            <p:spPr>
              <a:xfrm>
                <a:off x="104850" y="67996"/>
                <a:ext cx="908704" cy="957596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sp>
          <p:nvSpPr>
            <p:cNvPr id="54" name="Freeform 54"/>
            <p:cNvSpPr/>
            <p:nvPr/>
          </p:nvSpPr>
          <p:spPr>
            <a:xfrm>
              <a:off x="552962" y="0"/>
              <a:ext cx="4818998" cy="4818998"/>
            </a:xfrm>
            <a:custGeom>
              <a:avLst/>
              <a:gdLst/>
              <a:ahLst/>
              <a:cxnLst/>
              <a:rect l="l" t="t" r="r" b="b"/>
              <a:pathLst>
                <a:path w="4818998" h="4818998">
                  <a:moveTo>
                    <a:pt x="0" y="0"/>
                  </a:moveTo>
                  <a:lnTo>
                    <a:pt x="4818997" y="0"/>
                  </a:lnTo>
                  <a:lnTo>
                    <a:pt x="4818997" y="4818998"/>
                  </a:lnTo>
                  <a:lnTo>
                    <a:pt x="0" y="481899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5"/>
              <a:stretch>
                <a:fillRect/>
              </a:stretch>
            </a:blipFill>
          </p:spPr>
        </p:sp>
        <p:grpSp>
          <p:nvGrpSpPr>
            <p:cNvPr id="55" name="Group 55"/>
            <p:cNvGrpSpPr/>
            <p:nvPr/>
          </p:nvGrpSpPr>
          <p:grpSpPr>
            <a:xfrm>
              <a:off x="0" y="5015201"/>
              <a:ext cx="5924921" cy="689274"/>
              <a:chOff x="0" y="0"/>
              <a:chExt cx="2281109" cy="265372"/>
            </a:xfrm>
          </p:grpSpPr>
          <p:sp>
            <p:nvSpPr>
              <p:cNvPr id="56" name="Freeform 56"/>
              <p:cNvSpPr/>
              <p:nvPr/>
            </p:nvSpPr>
            <p:spPr>
              <a:xfrm>
                <a:off x="0" y="0"/>
                <a:ext cx="2281109" cy="265372"/>
              </a:xfrm>
              <a:custGeom>
                <a:avLst/>
                <a:gdLst/>
                <a:ahLst/>
                <a:cxnLst/>
                <a:rect l="l" t="t" r="r" b="b"/>
                <a:pathLst>
                  <a:path w="2281109" h="265372">
                    <a:moveTo>
                      <a:pt x="0" y="0"/>
                    </a:moveTo>
                    <a:lnTo>
                      <a:pt x="2281109" y="0"/>
                    </a:lnTo>
                    <a:lnTo>
                      <a:pt x="2281109" y="265372"/>
                    </a:lnTo>
                    <a:lnTo>
                      <a:pt x="0" y="265372"/>
                    </a:lnTo>
                    <a:close/>
                  </a:path>
                </a:pathLst>
              </a:custGeom>
              <a:solidFill>
                <a:srgbClr val="F6BD50"/>
              </a:solidFill>
            </p:spPr>
          </p:sp>
          <p:sp>
            <p:nvSpPr>
              <p:cNvPr id="57" name="TextBox 57"/>
              <p:cNvSpPr txBox="1"/>
              <p:nvPr/>
            </p:nvSpPr>
            <p:spPr>
              <a:xfrm>
                <a:off x="0" y="-19050"/>
                <a:ext cx="2281109" cy="284422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1327"/>
                  </a:lnSpc>
                </a:pPr>
                <a:endParaRPr/>
              </a:p>
            </p:txBody>
          </p:sp>
        </p:grpSp>
        <p:grpSp>
          <p:nvGrpSpPr>
            <p:cNvPr id="58" name="Group 58"/>
            <p:cNvGrpSpPr/>
            <p:nvPr/>
          </p:nvGrpSpPr>
          <p:grpSpPr>
            <a:xfrm>
              <a:off x="2915033" y="805663"/>
              <a:ext cx="94854" cy="64417"/>
              <a:chOff x="0" y="0"/>
              <a:chExt cx="29812" cy="20245"/>
            </a:xfrm>
          </p:grpSpPr>
          <p:sp>
            <p:nvSpPr>
              <p:cNvPr id="59" name="Freeform 59"/>
              <p:cNvSpPr/>
              <p:nvPr/>
            </p:nvSpPr>
            <p:spPr>
              <a:xfrm>
                <a:off x="0" y="0"/>
                <a:ext cx="29812" cy="20245"/>
              </a:xfrm>
              <a:custGeom>
                <a:avLst/>
                <a:gdLst/>
                <a:ahLst/>
                <a:cxnLst/>
                <a:rect l="l" t="t" r="r" b="b"/>
                <a:pathLst>
                  <a:path w="29812" h="20245">
                    <a:moveTo>
                      <a:pt x="0" y="0"/>
                    </a:moveTo>
                    <a:lnTo>
                      <a:pt x="29812" y="0"/>
                    </a:lnTo>
                    <a:lnTo>
                      <a:pt x="29812" y="20245"/>
                    </a:lnTo>
                    <a:lnTo>
                      <a:pt x="0" y="20245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id="60" name="TextBox 60"/>
              <p:cNvSpPr txBox="1"/>
              <p:nvPr/>
            </p:nvSpPr>
            <p:spPr>
              <a:xfrm>
                <a:off x="0" y="-38100"/>
                <a:ext cx="29812" cy="5834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sp>
          <p:nvSpPr>
            <p:cNvPr id="61" name="TextBox 61"/>
            <p:cNvSpPr txBox="1"/>
            <p:nvPr/>
          </p:nvSpPr>
          <p:spPr>
            <a:xfrm>
              <a:off x="0" y="5108660"/>
              <a:ext cx="5924921" cy="53093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527"/>
                </a:lnSpc>
              </a:pPr>
              <a:r>
                <a:rPr lang="en-US" sz="1512" b="1" spc="151">
                  <a:solidFill>
                    <a:srgbClr val="006D73"/>
                  </a:solidFill>
                  <a:latin typeface="Barlow Bold"/>
                  <a:ea typeface="Barlow Bold"/>
                  <a:cs typeface="Barlow Bold"/>
                  <a:sym typeface="Barlow Bold"/>
                </a:rPr>
                <a:t>UN PLUS </a:t>
              </a:r>
            </a:p>
            <a:p>
              <a:pPr algn="ctr">
                <a:lnSpc>
                  <a:spcPts val="1527"/>
                </a:lnSpc>
              </a:pPr>
              <a:r>
                <a:rPr lang="en-US" sz="1512" b="1" spc="151">
                  <a:solidFill>
                    <a:srgbClr val="006D73"/>
                  </a:solidFill>
                  <a:latin typeface="Barlow Bold"/>
                  <a:ea typeface="Barlow Bold"/>
                  <a:cs typeface="Barlow Bold"/>
                  <a:sym typeface="Barlow Bold"/>
                </a:rPr>
                <a:t>POUR LA QUALITÉ DE VIE </a:t>
              </a:r>
            </a:p>
          </p:txBody>
        </p:sp>
        <p:sp>
          <p:nvSpPr>
            <p:cNvPr id="62" name="TextBox 62"/>
            <p:cNvSpPr txBox="1"/>
            <p:nvPr/>
          </p:nvSpPr>
          <p:spPr>
            <a:xfrm>
              <a:off x="878036" y="3800066"/>
              <a:ext cx="4168850" cy="109540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664"/>
                </a:lnSpc>
              </a:pPr>
              <a:r>
                <a:rPr lang="en-US" sz="1188" b="1" spc="118">
                  <a:solidFill>
                    <a:srgbClr val="F6BD50"/>
                  </a:solidFill>
                  <a:latin typeface="Barlow Bold"/>
                  <a:ea typeface="Barlow Bold"/>
                  <a:cs typeface="Barlow Bold"/>
                  <a:sym typeface="Barlow Bold"/>
                </a:rPr>
                <a:t>MALLETTE D’ÉDUCATION THÉRAPEUTIQUE POUR ACCOMPAGNER </a:t>
              </a:r>
            </a:p>
            <a:p>
              <a:pPr algn="ctr">
                <a:lnSpc>
                  <a:spcPts val="1664"/>
                </a:lnSpc>
              </a:pPr>
              <a:r>
                <a:rPr lang="en-US" sz="1188" b="1" spc="118">
                  <a:solidFill>
                    <a:srgbClr val="F6BD50"/>
                  </a:solidFill>
                  <a:latin typeface="Barlow Bold"/>
                  <a:ea typeface="Barlow Bold"/>
                  <a:cs typeface="Barlow Bold"/>
                  <a:sym typeface="Barlow Bold"/>
                </a:rPr>
                <a:t>LES PERSONNES SUIVIES </a:t>
              </a:r>
            </a:p>
            <a:p>
              <a:pPr algn="ctr">
                <a:lnSpc>
                  <a:spcPts val="1664"/>
                </a:lnSpc>
              </a:pPr>
              <a:r>
                <a:rPr lang="en-US" sz="1188" b="1" spc="118">
                  <a:solidFill>
                    <a:srgbClr val="F6BD50"/>
                  </a:solidFill>
                  <a:latin typeface="Barlow Bold"/>
                  <a:ea typeface="Barlow Bold"/>
                  <a:cs typeface="Barlow Bold"/>
                  <a:sym typeface="Barlow Bold"/>
                </a:rPr>
                <a:t>POUR UN CANCER</a:t>
              </a:r>
            </a:p>
          </p:txBody>
        </p:sp>
      </p:grpSp>
      <p:sp>
        <p:nvSpPr>
          <p:cNvPr id="63" name="Freeform 23"/>
          <p:cNvSpPr/>
          <p:nvPr/>
        </p:nvSpPr>
        <p:spPr>
          <a:xfrm>
            <a:off x="14284704" y="9547071"/>
            <a:ext cx="3194623" cy="701829"/>
          </a:xfrm>
          <a:custGeom>
            <a:avLst/>
            <a:gdLst/>
            <a:ahLst/>
            <a:cxnLst/>
            <a:rect l="l" t="t" r="r" b="b"/>
            <a:pathLst>
              <a:path w="4157483" h="956221">
                <a:moveTo>
                  <a:pt x="0" y="0"/>
                </a:moveTo>
                <a:lnTo>
                  <a:pt x="4157483" y="0"/>
                </a:lnTo>
                <a:lnTo>
                  <a:pt x="4157483" y="956221"/>
                </a:lnTo>
                <a:lnTo>
                  <a:pt x="0" y="956221"/>
                </a:lnTo>
                <a:lnTo>
                  <a:pt x="0" y="0"/>
                </a:lnTo>
                <a:close/>
              </a:path>
            </a:pathLst>
          </a:custGeom>
          <a:blipFill>
            <a:blip r:embed="rId16"/>
            <a:stretch>
              <a:fillRect/>
            </a:stretch>
          </a:blipFill>
        </p:spPr>
      </p:sp>
      <p:sp>
        <p:nvSpPr>
          <p:cNvPr id="64" name="ZoneTexte 63"/>
          <p:cNvSpPr txBox="1"/>
          <p:nvPr/>
        </p:nvSpPr>
        <p:spPr>
          <a:xfrm>
            <a:off x="228600" y="9759650"/>
            <a:ext cx="66612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CNRC - 02.10.2025</a:t>
            </a:r>
            <a:endParaRPr lang="fr-FR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2095986" y="6360786"/>
            <a:ext cx="5466725" cy="3285631"/>
            <a:chOff x="0" y="0"/>
            <a:chExt cx="2013238" cy="121000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013238" cy="1210003"/>
            </a:xfrm>
            <a:custGeom>
              <a:avLst/>
              <a:gdLst/>
              <a:ahLst/>
              <a:cxnLst/>
              <a:rect l="l" t="t" r="r" b="b"/>
              <a:pathLst>
                <a:path w="2013238" h="1210003">
                  <a:moveTo>
                    <a:pt x="72226" y="0"/>
                  </a:moveTo>
                  <a:lnTo>
                    <a:pt x="1941012" y="0"/>
                  </a:lnTo>
                  <a:cubicBezTo>
                    <a:pt x="1960167" y="0"/>
                    <a:pt x="1978538" y="7609"/>
                    <a:pt x="1992083" y="21154"/>
                  </a:cubicBezTo>
                  <a:cubicBezTo>
                    <a:pt x="2005628" y="34699"/>
                    <a:pt x="2013238" y="53070"/>
                    <a:pt x="2013238" y="72226"/>
                  </a:cubicBezTo>
                  <a:lnTo>
                    <a:pt x="2013238" y="1137778"/>
                  </a:lnTo>
                  <a:cubicBezTo>
                    <a:pt x="2013238" y="1156933"/>
                    <a:pt x="2005628" y="1175304"/>
                    <a:pt x="1992083" y="1188849"/>
                  </a:cubicBezTo>
                  <a:cubicBezTo>
                    <a:pt x="1978538" y="1202394"/>
                    <a:pt x="1960167" y="1210003"/>
                    <a:pt x="1941012" y="1210003"/>
                  </a:cubicBezTo>
                  <a:lnTo>
                    <a:pt x="72226" y="1210003"/>
                  </a:lnTo>
                  <a:cubicBezTo>
                    <a:pt x="53070" y="1210003"/>
                    <a:pt x="34699" y="1202394"/>
                    <a:pt x="21154" y="1188849"/>
                  </a:cubicBezTo>
                  <a:cubicBezTo>
                    <a:pt x="7609" y="1175304"/>
                    <a:pt x="0" y="1156933"/>
                    <a:pt x="0" y="1137778"/>
                  </a:cubicBezTo>
                  <a:lnTo>
                    <a:pt x="0" y="72226"/>
                  </a:lnTo>
                  <a:cubicBezTo>
                    <a:pt x="0" y="53070"/>
                    <a:pt x="7609" y="34699"/>
                    <a:pt x="21154" y="21154"/>
                  </a:cubicBezTo>
                  <a:cubicBezTo>
                    <a:pt x="34699" y="7609"/>
                    <a:pt x="53070" y="0"/>
                    <a:pt x="72226" y="0"/>
                  </a:cubicBezTo>
                  <a:close/>
                </a:path>
              </a:pathLst>
            </a:custGeom>
            <a:solidFill>
              <a:srgbClr val="FACEA5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2013238" cy="124810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727027" y="3870307"/>
            <a:ext cx="5466725" cy="5776110"/>
            <a:chOff x="0" y="0"/>
            <a:chExt cx="846939" cy="894871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846939" cy="894871"/>
            </a:xfrm>
            <a:custGeom>
              <a:avLst/>
              <a:gdLst/>
              <a:ahLst/>
              <a:cxnLst/>
              <a:rect l="l" t="t" r="r" b="b"/>
              <a:pathLst>
                <a:path w="846939" h="894871">
                  <a:moveTo>
                    <a:pt x="77890" y="0"/>
                  </a:moveTo>
                  <a:lnTo>
                    <a:pt x="769048" y="0"/>
                  </a:lnTo>
                  <a:cubicBezTo>
                    <a:pt x="812066" y="0"/>
                    <a:pt x="846939" y="34873"/>
                    <a:pt x="846939" y="77890"/>
                  </a:cubicBezTo>
                  <a:lnTo>
                    <a:pt x="846939" y="816980"/>
                  </a:lnTo>
                  <a:cubicBezTo>
                    <a:pt x="846939" y="859998"/>
                    <a:pt x="812066" y="894871"/>
                    <a:pt x="769048" y="894871"/>
                  </a:cubicBezTo>
                  <a:lnTo>
                    <a:pt x="77890" y="894871"/>
                  </a:lnTo>
                  <a:cubicBezTo>
                    <a:pt x="34873" y="894871"/>
                    <a:pt x="0" y="859998"/>
                    <a:pt x="0" y="816980"/>
                  </a:cubicBezTo>
                  <a:lnTo>
                    <a:pt x="0" y="77890"/>
                  </a:lnTo>
                  <a:cubicBezTo>
                    <a:pt x="0" y="34873"/>
                    <a:pt x="34873" y="0"/>
                    <a:pt x="77890" y="0"/>
                  </a:cubicBezTo>
                  <a:close/>
                </a:path>
              </a:pathLst>
            </a:custGeom>
            <a:blipFill>
              <a:blip r:embed="rId2"/>
              <a:stretch>
                <a:fillRect l="-55629" t="-17647" r="-65357"/>
              </a:stretch>
            </a:blipFill>
          </p:spPr>
        </p:sp>
      </p:grpSp>
      <p:sp>
        <p:nvSpPr>
          <p:cNvPr id="7" name="Freeform 7"/>
          <p:cNvSpPr/>
          <p:nvPr/>
        </p:nvSpPr>
        <p:spPr>
          <a:xfrm>
            <a:off x="735648" y="6596618"/>
            <a:ext cx="5464987" cy="3080265"/>
          </a:xfrm>
          <a:custGeom>
            <a:avLst/>
            <a:gdLst/>
            <a:ahLst/>
            <a:cxnLst/>
            <a:rect l="l" t="t" r="r" b="b"/>
            <a:pathLst>
              <a:path w="5464987" h="3080265">
                <a:moveTo>
                  <a:pt x="0" y="0"/>
                </a:moveTo>
                <a:lnTo>
                  <a:pt x="5464987" y="0"/>
                </a:lnTo>
                <a:lnTo>
                  <a:pt x="5464987" y="3080265"/>
                </a:lnTo>
                <a:lnTo>
                  <a:pt x="0" y="308026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grpSp>
        <p:nvGrpSpPr>
          <p:cNvPr id="8" name="Group 8"/>
          <p:cNvGrpSpPr/>
          <p:nvPr/>
        </p:nvGrpSpPr>
        <p:grpSpPr>
          <a:xfrm>
            <a:off x="6414079" y="6079861"/>
            <a:ext cx="5466725" cy="3597022"/>
            <a:chOff x="0" y="0"/>
            <a:chExt cx="2013238" cy="132468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2013238" cy="1324680"/>
            </a:xfrm>
            <a:custGeom>
              <a:avLst/>
              <a:gdLst/>
              <a:ahLst/>
              <a:cxnLst/>
              <a:rect l="l" t="t" r="r" b="b"/>
              <a:pathLst>
                <a:path w="2013238" h="1324680">
                  <a:moveTo>
                    <a:pt x="72226" y="0"/>
                  </a:moveTo>
                  <a:lnTo>
                    <a:pt x="1941012" y="0"/>
                  </a:lnTo>
                  <a:cubicBezTo>
                    <a:pt x="1960167" y="0"/>
                    <a:pt x="1978538" y="7609"/>
                    <a:pt x="1992083" y="21154"/>
                  </a:cubicBezTo>
                  <a:cubicBezTo>
                    <a:pt x="2005628" y="34699"/>
                    <a:pt x="2013238" y="53070"/>
                    <a:pt x="2013238" y="72226"/>
                  </a:cubicBezTo>
                  <a:lnTo>
                    <a:pt x="2013238" y="1252454"/>
                  </a:lnTo>
                  <a:cubicBezTo>
                    <a:pt x="2013238" y="1271609"/>
                    <a:pt x="2005628" y="1289980"/>
                    <a:pt x="1992083" y="1303525"/>
                  </a:cubicBezTo>
                  <a:cubicBezTo>
                    <a:pt x="1978538" y="1317070"/>
                    <a:pt x="1960167" y="1324680"/>
                    <a:pt x="1941012" y="1324680"/>
                  </a:cubicBezTo>
                  <a:lnTo>
                    <a:pt x="72226" y="1324680"/>
                  </a:lnTo>
                  <a:cubicBezTo>
                    <a:pt x="53070" y="1324680"/>
                    <a:pt x="34699" y="1317070"/>
                    <a:pt x="21154" y="1303525"/>
                  </a:cubicBezTo>
                  <a:cubicBezTo>
                    <a:pt x="7609" y="1289980"/>
                    <a:pt x="0" y="1271609"/>
                    <a:pt x="0" y="1252454"/>
                  </a:cubicBezTo>
                  <a:lnTo>
                    <a:pt x="0" y="72226"/>
                  </a:lnTo>
                  <a:cubicBezTo>
                    <a:pt x="0" y="53070"/>
                    <a:pt x="7609" y="34699"/>
                    <a:pt x="21154" y="21154"/>
                  </a:cubicBezTo>
                  <a:cubicBezTo>
                    <a:pt x="34699" y="7609"/>
                    <a:pt x="53070" y="0"/>
                    <a:pt x="72226" y="0"/>
                  </a:cubicBezTo>
                  <a:close/>
                </a:path>
              </a:pathLst>
            </a:custGeom>
            <a:solidFill>
              <a:srgbClr val="F6BD50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0" y="-38100"/>
              <a:ext cx="2013238" cy="136278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6410185" y="3765532"/>
            <a:ext cx="5466725" cy="3785396"/>
            <a:chOff x="0" y="0"/>
            <a:chExt cx="2013238" cy="1394052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2013238" cy="1394052"/>
            </a:xfrm>
            <a:custGeom>
              <a:avLst/>
              <a:gdLst/>
              <a:ahLst/>
              <a:cxnLst/>
              <a:rect l="l" t="t" r="r" b="b"/>
              <a:pathLst>
                <a:path w="2013238" h="1394052">
                  <a:moveTo>
                    <a:pt x="72226" y="0"/>
                  </a:moveTo>
                  <a:lnTo>
                    <a:pt x="1941012" y="0"/>
                  </a:lnTo>
                  <a:cubicBezTo>
                    <a:pt x="1960167" y="0"/>
                    <a:pt x="1978538" y="7609"/>
                    <a:pt x="1992083" y="21154"/>
                  </a:cubicBezTo>
                  <a:cubicBezTo>
                    <a:pt x="2005628" y="34699"/>
                    <a:pt x="2013238" y="53070"/>
                    <a:pt x="2013238" y="72226"/>
                  </a:cubicBezTo>
                  <a:lnTo>
                    <a:pt x="2013238" y="1321827"/>
                  </a:lnTo>
                  <a:cubicBezTo>
                    <a:pt x="2013238" y="1340982"/>
                    <a:pt x="2005628" y="1359353"/>
                    <a:pt x="1992083" y="1372898"/>
                  </a:cubicBezTo>
                  <a:cubicBezTo>
                    <a:pt x="1978538" y="1386443"/>
                    <a:pt x="1960167" y="1394052"/>
                    <a:pt x="1941012" y="1394052"/>
                  </a:cubicBezTo>
                  <a:lnTo>
                    <a:pt x="72226" y="1394052"/>
                  </a:lnTo>
                  <a:cubicBezTo>
                    <a:pt x="53070" y="1394052"/>
                    <a:pt x="34699" y="1386443"/>
                    <a:pt x="21154" y="1372898"/>
                  </a:cubicBezTo>
                  <a:cubicBezTo>
                    <a:pt x="7609" y="1359353"/>
                    <a:pt x="0" y="1340982"/>
                    <a:pt x="0" y="1321827"/>
                  </a:cubicBezTo>
                  <a:lnTo>
                    <a:pt x="0" y="72226"/>
                  </a:lnTo>
                  <a:cubicBezTo>
                    <a:pt x="0" y="53070"/>
                    <a:pt x="7609" y="34699"/>
                    <a:pt x="21154" y="21154"/>
                  </a:cubicBezTo>
                  <a:cubicBezTo>
                    <a:pt x="34699" y="7609"/>
                    <a:pt x="53070" y="0"/>
                    <a:pt x="72226" y="0"/>
                  </a:cubicBezTo>
                  <a:close/>
                </a:path>
              </a:pathLst>
            </a:custGeom>
            <a:solidFill>
              <a:srgbClr val="49A59E"/>
            </a:solidFill>
          </p:spPr>
        </p:sp>
        <p:sp>
          <p:nvSpPr>
            <p:cNvPr id="13" name="TextBox 13"/>
            <p:cNvSpPr txBox="1"/>
            <p:nvPr/>
          </p:nvSpPr>
          <p:spPr>
            <a:xfrm>
              <a:off x="0" y="-38100"/>
              <a:ext cx="2013238" cy="143215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11876911" y="6189532"/>
            <a:ext cx="2537649" cy="1313944"/>
            <a:chOff x="0" y="0"/>
            <a:chExt cx="668352" cy="346059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668352" cy="346059"/>
            </a:xfrm>
            <a:custGeom>
              <a:avLst/>
              <a:gdLst/>
              <a:ahLst/>
              <a:cxnLst/>
              <a:rect l="l" t="t" r="r" b="b"/>
              <a:pathLst>
                <a:path w="668352" h="346059">
                  <a:moveTo>
                    <a:pt x="85423" y="0"/>
                  </a:moveTo>
                  <a:lnTo>
                    <a:pt x="582929" y="0"/>
                  </a:lnTo>
                  <a:cubicBezTo>
                    <a:pt x="630107" y="0"/>
                    <a:pt x="668352" y="38245"/>
                    <a:pt x="668352" y="85423"/>
                  </a:cubicBezTo>
                  <a:lnTo>
                    <a:pt x="668352" y="260636"/>
                  </a:lnTo>
                  <a:cubicBezTo>
                    <a:pt x="668352" y="307814"/>
                    <a:pt x="630107" y="346059"/>
                    <a:pt x="582929" y="346059"/>
                  </a:cubicBezTo>
                  <a:lnTo>
                    <a:pt x="85423" y="346059"/>
                  </a:lnTo>
                  <a:cubicBezTo>
                    <a:pt x="38245" y="346059"/>
                    <a:pt x="0" y="307814"/>
                    <a:pt x="0" y="260636"/>
                  </a:cubicBezTo>
                  <a:lnTo>
                    <a:pt x="0" y="85423"/>
                  </a:lnTo>
                  <a:cubicBezTo>
                    <a:pt x="0" y="38245"/>
                    <a:pt x="38245" y="0"/>
                    <a:pt x="85423" y="0"/>
                  </a:cubicBezTo>
                  <a:close/>
                </a:path>
              </a:pathLst>
            </a:custGeom>
            <a:solidFill>
              <a:srgbClr val="F4F4F4"/>
            </a:solidFill>
          </p:spPr>
        </p:sp>
        <p:sp>
          <p:nvSpPr>
            <p:cNvPr id="16" name="TextBox 16"/>
            <p:cNvSpPr txBox="1"/>
            <p:nvPr/>
          </p:nvSpPr>
          <p:spPr>
            <a:xfrm>
              <a:off x="0" y="-38100"/>
              <a:ext cx="668352" cy="384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6410185" y="982252"/>
            <a:ext cx="5466725" cy="3822634"/>
            <a:chOff x="0" y="0"/>
            <a:chExt cx="2013238" cy="1407766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2013238" cy="1407766"/>
            </a:xfrm>
            <a:custGeom>
              <a:avLst/>
              <a:gdLst/>
              <a:ahLst/>
              <a:cxnLst/>
              <a:rect l="l" t="t" r="r" b="b"/>
              <a:pathLst>
                <a:path w="2013238" h="1407766">
                  <a:moveTo>
                    <a:pt x="72226" y="0"/>
                  </a:moveTo>
                  <a:lnTo>
                    <a:pt x="1941012" y="0"/>
                  </a:lnTo>
                  <a:cubicBezTo>
                    <a:pt x="1960167" y="0"/>
                    <a:pt x="1978538" y="7609"/>
                    <a:pt x="1992083" y="21154"/>
                  </a:cubicBezTo>
                  <a:cubicBezTo>
                    <a:pt x="2005628" y="34699"/>
                    <a:pt x="2013238" y="53070"/>
                    <a:pt x="2013238" y="72226"/>
                  </a:cubicBezTo>
                  <a:lnTo>
                    <a:pt x="2013238" y="1335540"/>
                  </a:lnTo>
                  <a:cubicBezTo>
                    <a:pt x="2013238" y="1354696"/>
                    <a:pt x="2005628" y="1373067"/>
                    <a:pt x="1992083" y="1386612"/>
                  </a:cubicBezTo>
                  <a:cubicBezTo>
                    <a:pt x="1978538" y="1400157"/>
                    <a:pt x="1960167" y="1407766"/>
                    <a:pt x="1941012" y="1407766"/>
                  </a:cubicBezTo>
                  <a:lnTo>
                    <a:pt x="72226" y="1407766"/>
                  </a:lnTo>
                  <a:cubicBezTo>
                    <a:pt x="53070" y="1407766"/>
                    <a:pt x="34699" y="1400157"/>
                    <a:pt x="21154" y="1386612"/>
                  </a:cubicBezTo>
                  <a:cubicBezTo>
                    <a:pt x="7609" y="1373067"/>
                    <a:pt x="0" y="1354696"/>
                    <a:pt x="0" y="1335540"/>
                  </a:cubicBezTo>
                  <a:lnTo>
                    <a:pt x="0" y="72226"/>
                  </a:lnTo>
                  <a:cubicBezTo>
                    <a:pt x="0" y="53070"/>
                    <a:pt x="7609" y="34699"/>
                    <a:pt x="21154" y="21154"/>
                  </a:cubicBezTo>
                  <a:cubicBezTo>
                    <a:pt x="34699" y="7609"/>
                    <a:pt x="53070" y="0"/>
                    <a:pt x="72226" y="0"/>
                  </a:cubicBezTo>
                  <a:close/>
                </a:path>
              </a:pathLst>
            </a:custGeom>
            <a:solidFill>
              <a:srgbClr val="E4E4E4"/>
            </a:solidFill>
          </p:spPr>
        </p:sp>
        <p:sp>
          <p:nvSpPr>
            <p:cNvPr id="19" name="TextBox 19"/>
            <p:cNvSpPr txBox="1"/>
            <p:nvPr/>
          </p:nvSpPr>
          <p:spPr>
            <a:xfrm>
              <a:off x="0" y="-38100"/>
              <a:ext cx="2013238" cy="144586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6193753" y="2205855"/>
            <a:ext cx="1165897" cy="1178835"/>
            <a:chOff x="0" y="0"/>
            <a:chExt cx="307067" cy="310475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307067" cy="310475"/>
            </a:xfrm>
            <a:custGeom>
              <a:avLst/>
              <a:gdLst/>
              <a:ahLst/>
              <a:cxnLst/>
              <a:rect l="l" t="t" r="r" b="b"/>
              <a:pathLst>
                <a:path w="307067" h="310475">
                  <a:moveTo>
                    <a:pt x="153534" y="0"/>
                  </a:moveTo>
                  <a:lnTo>
                    <a:pt x="153534" y="0"/>
                  </a:lnTo>
                  <a:cubicBezTo>
                    <a:pt x="194253" y="0"/>
                    <a:pt x="233305" y="16176"/>
                    <a:pt x="262098" y="44969"/>
                  </a:cubicBezTo>
                  <a:cubicBezTo>
                    <a:pt x="290892" y="73762"/>
                    <a:pt x="307067" y="112814"/>
                    <a:pt x="307067" y="153534"/>
                  </a:cubicBezTo>
                  <a:lnTo>
                    <a:pt x="307067" y="156941"/>
                  </a:lnTo>
                  <a:cubicBezTo>
                    <a:pt x="307067" y="197661"/>
                    <a:pt x="290892" y="236713"/>
                    <a:pt x="262098" y="265506"/>
                  </a:cubicBezTo>
                  <a:cubicBezTo>
                    <a:pt x="233305" y="294299"/>
                    <a:pt x="194253" y="310475"/>
                    <a:pt x="153534" y="310475"/>
                  </a:cubicBezTo>
                  <a:lnTo>
                    <a:pt x="153534" y="310475"/>
                  </a:lnTo>
                  <a:cubicBezTo>
                    <a:pt x="112814" y="310475"/>
                    <a:pt x="73762" y="294299"/>
                    <a:pt x="44969" y="265506"/>
                  </a:cubicBezTo>
                  <a:cubicBezTo>
                    <a:pt x="16176" y="236713"/>
                    <a:pt x="0" y="197661"/>
                    <a:pt x="0" y="156941"/>
                  </a:cubicBezTo>
                  <a:lnTo>
                    <a:pt x="0" y="153534"/>
                  </a:lnTo>
                  <a:cubicBezTo>
                    <a:pt x="0" y="112814"/>
                    <a:pt x="16176" y="73762"/>
                    <a:pt x="44969" y="44969"/>
                  </a:cubicBezTo>
                  <a:cubicBezTo>
                    <a:pt x="73762" y="16176"/>
                    <a:pt x="112814" y="0"/>
                    <a:pt x="153534" y="0"/>
                  </a:cubicBezTo>
                  <a:close/>
                </a:path>
              </a:pathLst>
            </a:custGeom>
            <a:solidFill>
              <a:srgbClr val="F4F4F4"/>
            </a:solidFill>
          </p:spPr>
        </p:sp>
        <p:sp>
          <p:nvSpPr>
            <p:cNvPr id="22" name="TextBox 22"/>
            <p:cNvSpPr txBox="1"/>
            <p:nvPr/>
          </p:nvSpPr>
          <p:spPr>
            <a:xfrm>
              <a:off x="0" y="-38100"/>
              <a:ext cx="307067" cy="3485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3" name="Group 23"/>
          <p:cNvGrpSpPr/>
          <p:nvPr/>
        </p:nvGrpSpPr>
        <p:grpSpPr>
          <a:xfrm>
            <a:off x="12094247" y="982252"/>
            <a:ext cx="5466725" cy="5133128"/>
            <a:chOff x="0" y="0"/>
            <a:chExt cx="2013238" cy="1890383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2013238" cy="1890383"/>
            </a:xfrm>
            <a:custGeom>
              <a:avLst/>
              <a:gdLst/>
              <a:ahLst/>
              <a:cxnLst/>
              <a:rect l="l" t="t" r="r" b="b"/>
              <a:pathLst>
                <a:path w="2013238" h="1890383">
                  <a:moveTo>
                    <a:pt x="72226" y="0"/>
                  </a:moveTo>
                  <a:lnTo>
                    <a:pt x="1941012" y="0"/>
                  </a:lnTo>
                  <a:cubicBezTo>
                    <a:pt x="1960167" y="0"/>
                    <a:pt x="1978538" y="7609"/>
                    <a:pt x="1992083" y="21154"/>
                  </a:cubicBezTo>
                  <a:cubicBezTo>
                    <a:pt x="2005628" y="34699"/>
                    <a:pt x="2013238" y="53070"/>
                    <a:pt x="2013238" y="72226"/>
                  </a:cubicBezTo>
                  <a:lnTo>
                    <a:pt x="2013238" y="1818158"/>
                  </a:lnTo>
                  <a:cubicBezTo>
                    <a:pt x="2013238" y="1837313"/>
                    <a:pt x="2005628" y="1855684"/>
                    <a:pt x="1992083" y="1869229"/>
                  </a:cubicBezTo>
                  <a:cubicBezTo>
                    <a:pt x="1978538" y="1882774"/>
                    <a:pt x="1960167" y="1890383"/>
                    <a:pt x="1941012" y="1890383"/>
                  </a:cubicBezTo>
                  <a:lnTo>
                    <a:pt x="72226" y="1890383"/>
                  </a:lnTo>
                  <a:cubicBezTo>
                    <a:pt x="53070" y="1890383"/>
                    <a:pt x="34699" y="1882774"/>
                    <a:pt x="21154" y="1869229"/>
                  </a:cubicBezTo>
                  <a:cubicBezTo>
                    <a:pt x="7609" y="1855684"/>
                    <a:pt x="0" y="1837313"/>
                    <a:pt x="0" y="1818158"/>
                  </a:cubicBezTo>
                  <a:lnTo>
                    <a:pt x="0" y="72226"/>
                  </a:lnTo>
                  <a:cubicBezTo>
                    <a:pt x="0" y="53070"/>
                    <a:pt x="7609" y="34699"/>
                    <a:pt x="21154" y="21154"/>
                  </a:cubicBezTo>
                  <a:cubicBezTo>
                    <a:pt x="34699" y="7609"/>
                    <a:pt x="53070" y="0"/>
                    <a:pt x="72226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25" name="TextBox 25"/>
            <p:cNvSpPr txBox="1"/>
            <p:nvPr/>
          </p:nvSpPr>
          <p:spPr>
            <a:xfrm>
              <a:off x="0" y="-38100"/>
              <a:ext cx="2013238" cy="192848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26" name="Group 26"/>
          <p:cNvGrpSpPr/>
          <p:nvPr/>
        </p:nvGrpSpPr>
        <p:grpSpPr>
          <a:xfrm>
            <a:off x="332801" y="3654626"/>
            <a:ext cx="2318367" cy="1178835"/>
            <a:chOff x="0" y="0"/>
            <a:chExt cx="610599" cy="310475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610599" cy="310475"/>
            </a:xfrm>
            <a:custGeom>
              <a:avLst/>
              <a:gdLst/>
              <a:ahLst/>
              <a:cxnLst/>
              <a:rect l="l" t="t" r="r" b="b"/>
              <a:pathLst>
                <a:path w="610599" h="310475">
                  <a:moveTo>
                    <a:pt x="93503" y="0"/>
                  </a:moveTo>
                  <a:lnTo>
                    <a:pt x="517096" y="0"/>
                  </a:lnTo>
                  <a:cubicBezTo>
                    <a:pt x="541894" y="0"/>
                    <a:pt x="565677" y="9851"/>
                    <a:pt x="583212" y="27386"/>
                  </a:cubicBezTo>
                  <a:cubicBezTo>
                    <a:pt x="600747" y="44922"/>
                    <a:pt x="610599" y="68704"/>
                    <a:pt x="610599" y="93503"/>
                  </a:cubicBezTo>
                  <a:lnTo>
                    <a:pt x="610599" y="216972"/>
                  </a:lnTo>
                  <a:cubicBezTo>
                    <a:pt x="610599" y="241771"/>
                    <a:pt x="600747" y="265554"/>
                    <a:pt x="583212" y="283089"/>
                  </a:cubicBezTo>
                  <a:cubicBezTo>
                    <a:pt x="565677" y="300624"/>
                    <a:pt x="541894" y="310475"/>
                    <a:pt x="517096" y="310475"/>
                  </a:cubicBezTo>
                  <a:lnTo>
                    <a:pt x="93503" y="310475"/>
                  </a:lnTo>
                  <a:cubicBezTo>
                    <a:pt x="41863" y="310475"/>
                    <a:pt x="0" y="268612"/>
                    <a:pt x="0" y="216972"/>
                  </a:cubicBezTo>
                  <a:lnTo>
                    <a:pt x="0" y="93503"/>
                  </a:lnTo>
                  <a:cubicBezTo>
                    <a:pt x="0" y="68704"/>
                    <a:pt x="9851" y="44922"/>
                    <a:pt x="27386" y="27386"/>
                  </a:cubicBezTo>
                  <a:cubicBezTo>
                    <a:pt x="44922" y="9851"/>
                    <a:pt x="68704" y="0"/>
                    <a:pt x="93503" y="0"/>
                  </a:cubicBezTo>
                  <a:close/>
                </a:path>
              </a:pathLst>
            </a:custGeom>
            <a:solidFill>
              <a:srgbClr val="F4F4F4"/>
            </a:solidFill>
          </p:spPr>
        </p:sp>
        <p:sp>
          <p:nvSpPr>
            <p:cNvPr id="28" name="TextBox 28"/>
            <p:cNvSpPr txBox="1"/>
            <p:nvPr/>
          </p:nvSpPr>
          <p:spPr>
            <a:xfrm>
              <a:off x="0" y="-38100"/>
              <a:ext cx="610599" cy="3485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9" name="Group 29"/>
          <p:cNvGrpSpPr/>
          <p:nvPr/>
        </p:nvGrpSpPr>
        <p:grpSpPr>
          <a:xfrm>
            <a:off x="6275837" y="610117"/>
            <a:ext cx="3571403" cy="1178835"/>
            <a:chOff x="0" y="0"/>
            <a:chExt cx="940616" cy="310475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940616" cy="310475"/>
            </a:xfrm>
            <a:custGeom>
              <a:avLst/>
              <a:gdLst/>
              <a:ahLst/>
              <a:cxnLst/>
              <a:rect l="l" t="t" r="r" b="b"/>
              <a:pathLst>
                <a:path w="940616" h="310475">
                  <a:moveTo>
                    <a:pt x="60697" y="0"/>
                  </a:moveTo>
                  <a:lnTo>
                    <a:pt x="879919" y="0"/>
                  </a:lnTo>
                  <a:cubicBezTo>
                    <a:pt x="896017" y="0"/>
                    <a:pt x="911456" y="6395"/>
                    <a:pt x="922839" y="17778"/>
                  </a:cubicBezTo>
                  <a:cubicBezTo>
                    <a:pt x="934222" y="29161"/>
                    <a:pt x="940616" y="44599"/>
                    <a:pt x="940616" y="60697"/>
                  </a:cubicBezTo>
                  <a:lnTo>
                    <a:pt x="940616" y="249778"/>
                  </a:lnTo>
                  <a:cubicBezTo>
                    <a:pt x="940616" y="265876"/>
                    <a:pt x="934222" y="281314"/>
                    <a:pt x="922839" y="292697"/>
                  </a:cubicBezTo>
                  <a:cubicBezTo>
                    <a:pt x="911456" y="304080"/>
                    <a:pt x="896017" y="310475"/>
                    <a:pt x="879919" y="310475"/>
                  </a:cubicBezTo>
                  <a:lnTo>
                    <a:pt x="60697" y="310475"/>
                  </a:lnTo>
                  <a:cubicBezTo>
                    <a:pt x="27175" y="310475"/>
                    <a:pt x="0" y="283300"/>
                    <a:pt x="0" y="249778"/>
                  </a:cubicBezTo>
                  <a:lnTo>
                    <a:pt x="0" y="60697"/>
                  </a:lnTo>
                  <a:cubicBezTo>
                    <a:pt x="0" y="44599"/>
                    <a:pt x="6395" y="29161"/>
                    <a:pt x="17778" y="17778"/>
                  </a:cubicBezTo>
                  <a:cubicBezTo>
                    <a:pt x="29161" y="6395"/>
                    <a:pt x="44599" y="0"/>
                    <a:pt x="60697" y="0"/>
                  </a:cubicBezTo>
                  <a:close/>
                </a:path>
              </a:pathLst>
            </a:custGeom>
            <a:solidFill>
              <a:srgbClr val="F4F4F4"/>
            </a:solidFill>
          </p:spPr>
        </p:sp>
        <p:sp>
          <p:nvSpPr>
            <p:cNvPr id="31" name="TextBox 31"/>
            <p:cNvSpPr txBox="1"/>
            <p:nvPr/>
          </p:nvSpPr>
          <p:spPr>
            <a:xfrm>
              <a:off x="0" y="-38100"/>
              <a:ext cx="940616" cy="3485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32" name="Group 32"/>
          <p:cNvGrpSpPr/>
          <p:nvPr/>
        </p:nvGrpSpPr>
        <p:grpSpPr>
          <a:xfrm>
            <a:off x="14681260" y="6596618"/>
            <a:ext cx="2548535" cy="2661682"/>
            <a:chOff x="0" y="0"/>
            <a:chExt cx="1143525" cy="1194294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1143525" cy="1194294"/>
            </a:xfrm>
            <a:custGeom>
              <a:avLst/>
              <a:gdLst/>
              <a:ahLst/>
              <a:cxnLst/>
              <a:rect l="l" t="t" r="r" b="b"/>
              <a:pathLst>
                <a:path w="1143525" h="1194294">
                  <a:moveTo>
                    <a:pt x="90270" y="0"/>
                  </a:moveTo>
                  <a:lnTo>
                    <a:pt x="1053255" y="0"/>
                  </a:lnTo>
                  <a:cubicBezTo>
                    <a:pt x="1077196" y="0"/>
                    <a:pt x="1100157" y="9511"/>
                    <a:pt x="1117086" y="26439"/>
                  </a:cubicBezTo>
                  <a:cubicBezTo>
                    <a:pt x="1134014" y="43368"/>
                    <a:pt x="1143525" y="66329"/>
                    <a:pt x="1143525" y="90270"/>
                  </a:cubicBezTo>
                  <a:lnTo>
                    <a:pt x="1143525" y="1104024"/>
                  </a:lnTo>
                  <a:cubicBezTo>
                    <a:pt x="1143525" y="1153879"/>
                    <a:pt x="1103110" y="1194294"/>
                    <a:pt x="1053255" y="1194294"/>
                  </a:cubicBezTo>
                  <a:lnTo>
                    <a:pt x="90270" y="1194294"/>
                  </a:lnTo>
                  <a:cubicBezTo>
                    <a:pt x="66329" y="1194294"/>
                    <a:pt x="43368" y="1184783"/>
                    <a:pt x="26439" y="1167854"/>
                  </a:cubicBezTo>
                  <a:cubicBezTo>
                    <a:pt x="9511" y="1150926"/>
                    <a:pt x="0" y="1127965"/>
                    <a:pt x="0" y="1104024"/>
                  </a:cubicBezTo>
                  <a:lnTo>
                    <a:pt x="0" y="90270"/>
                  </a:lnTo>
                  <a:cubicBezTo>
                    <a:pt x="0" y="40415"/>
                    <a:pt x="40415" y="0"/>
                    <a:pt x="90270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5DE0E6">
                    <a:alpha val="100000"/>
                  </a:srgbClr>
                </a:gs>
                <a:gs pos="100000">
                  <a:srgbClr val="004AAD">
                    <a:alpha val="100000"/>
                  </a:srgbClr>
                </a:gs>
              </a:gsLst>
              <a:lin ang="0"/>
            </a:gradFill>
          </p:spPr>
        </p:sp>
        <p:sp>
          <p:nvSpPr>
            <p:cNvPr id="34" name="TextBox 34"/>
            <p:cNvSpPr txBox="1"/>
            <p:nvPr/>
          </p:nvSpPr>
          <p:spPr>
            <a:xfrm>
              <a:off x="0" y="-38100"/>
              <a:ext cx="1143525" cy="123239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35" name="Group 35"/>
          <p:cNvGrpSpPr/>
          <p:nvPr/>
        </p:nvGrpSpPr>
        <p:grpSpPr>
          <a:xfrm>
            <a:off x="6200635" y="5010697"/>
            <a:ext cx="1165897" cy="1178835"/>
            <a:chOff x="0" y="0"/>
            <a:chExt cx="307067" cy="310475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307067" cy="310475"/>
            </a:xfrm>
            <a:custGeom>
              <a:avLst/>
              <a:gdLst/>
              <a:ahLst/>
              <a:cxnLst/>
              <a:rect l="l" t="t" r="r" b="b"/>
              <a:pathLst>
                <a:path w="307067" h="310475">
                  <a:moveTo>
                    <a:pt x="153534" y="0"/>
                  </a:moveTo>
                  <a:lnTo>
                    <a:pt x="153534" y="0"/>
                  </a:lnTo>
                  <a:cubicBezTo>
                    <a:pt x="194253" y="0"/>
                    <a:pt x="233305" y="16176"/>
                    <a:pt x="262098" y="44969"/>
                  </a:cubicBezTo>
                  <a:cubicBezTo>
                    <a:pt x="290892" y="73762"/>
                    <a:pt x="307067" y="112814"/>
                    <a:pt x="307067" y="153534"/>
                  </a:cubicBezTo>
                  <a:lnTo>
                    <a:pt x="307067" y="156941"/>
                  </a:lnTo>
                  <a:cubicBezTo>
                    <a:pt x="307067" y="197661"/>
                    <a:pt x="290892" y="236713"/>
                    <a:pt x="262098" y="265506"/>
                  </a:cubicBezTo>
                  <a:cubicBezTo>
                    <a:pt x="233305" y="294299"/>
                    <a:pt x="194253" y="310475"/>
                    <a:pt x="153534" y="310475"/>
                  </a:cubicBezTo>
                  <a:lnTo>
                    <a:pt x="153534" y="310475"/>
                  </a:lnTo>
                  <a:cubicBezTo>
                    <a:pt x="112814" y="310475"/>
                    <a:pt x="73762" y="294299"/>
                    <a:pt x="44969" y="265506"/>
                  </a:cubicBezTo>
                  <a:cubicBezTo>
                    <a:pt x="16176" y="236713"/>
                    <a:pt x="0" y="197661"/>
                    <a:pt x="0" y="156941"/>
                  </a:cubicBezTo>
                  <a:lnTo>
                    <a:pt x="0" y="153534"/>
                  </a:lnTo>
                  <a:cubicBezTo>
                    <a:pt x="0" y="112814"/>
                    <a:pt x="16176" y="73762"/>
                    <a:pt x="44969" y="44969"/>
                  </a:cubicBezTo>
                  <a:cubicBezTo>
                    <a:pt x="73762" y="16176"/>
                    <a:pt x="112814" y="0"/>
                    <a:pt x="153534" y="0"/>
                  </a:cubicBezTo>
                  <a:close/>
                </a:path>
              </a:pathLst>
            </a:custGeom>
            <a:solidFill>
              <a:srgbClr val="F4F4F4"/>
            </a:solidFill>
          </p:spPr>
        </p:sp>
        <p:sp>
          <p:nvSpPr>
            <p:cNvPr id="37" name="TextBox 37"/>
            <p:cNvSpPr txBox="1"/>
            <p:nvPr/>
          </p:nvSpPr>
          <p:spPr>
            <a:xfrm>
              <a:off x="0" y="-38100"/>
              <a:ext cx="307067" cy="3485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38" name="Group 38"/>
          <p:cNvGrpSpPr/>
          <p:nvPr/>
        </p:nvGrpSpPr>
        <p:grpSpPr>
          <a:xfrm>
            <a:off x="6200635" y="7765940"/>
            <a:ext cx="1165897" cy="1178835"/>
            <a:chOff x="0" y="0"/>
            <a:chExt cx="307067" cy="310475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307067" cy="310475"/>
            </a:xfrm>
            <a:custGeom>
              <a:avLst/>
              <a:gdLst/>
              <a:ahLst/>
              <a:cxnLst/>
              <a:rect l="l" t="t" r="r" b="b"/>
              <a:pathLst>
                <a:path w="307067" h="310475">
                  <a:moveTo>
                    <a:pt x="153534" y="0"/>
                  </a:moveTo>
                  <a:lnTo>
                    <a:pt x="153534" y="0"/>
                  </a:lnTo>
                  <a:cubicBezTo>
                    <a:pt x="194253" y="0"/>
                    <a:pt x="233305" y="16176"/>
                    <a:pt x="262098" y="44969"/>
                  </a:cubicBezTo>
                  <a:cubicBezTo>
                    <a:pt x="290892" y="73762"/>
                    <a:pt x="307067" y="112814"/>
                    <a:pt x="307067" y="153534"/>
                  </a:cubicBezTo>
                  <a:lnTo>
                    <a:pt x="307067" y="156941"/>
                  </a:lnTo>
                  <a:cubicBezTo>
                    <a:pt x="307067" y="197661"/>
                    <a:pt x="290892" y="236713"/>
                    <a:pt x="262098" y="265506"/>
                  </a:cubicBezTo>
                  <a:cubicBezTo>
                    <a:pt x="233305" y="294299"/>
                    <a:pt x="194253" y="310475"/>
                    <a:pt x="153534" y="310475"/>
                  </a:cubicBezTo>
                  <a:lnTo>
                    <a:pt x="153534" y="310475"/>
                  </a:lnTo>
                  <a:cubicBezTo>
                    <a:pt x="112814" y="310475"/>
                    <a:pt x="73762" y="294299"/>
                    <a:pt x="44969" y="265506"/>
                  </a:cubicBezTo>
                  <a:cubicBezTo>
                    <a:pt x="16176" y="236713"/>
                    <a:pt x="0" y="197661"/>
                    <a:pt x="0" y="156941"/>
                  </a:cubicBezTo>
                  <a:lnTo>
                    <a:pt x="0" y="153534"/>
                  </a:lnTo>
                  <a:cubicBezTo>
                    <a:pt x="0" y="112814"/>
                    <a:pt x="16176" y="73762"/>
                    <a:pt x="44969" y="44969"/>
                  </a:cubicBezTo>
                  <a:cubicBezTo>
                    <a:pt x="73762" y="16176"/>
                    <a:pt x="112814" y="0"/>
                    <a:pt x="153534" y="0"/>
                  </a:cubicBezTo>
                  <a:close/>
                </a:path>
              </a:pathLst>
            </a:custGeom>
            <a:solidFill>
              <a:srgbClr val="F4F4F4"/>
            </a:solidFill>
          </p:spPr>
        </p:sp>
        <p:sp>
          <p:nvSpPr>
            <p:cNvPr id="40" name="TextBox 40"/>
            <p:cNvSpPr txBox="1"/>
            <p:nvPr/>
          </p:nvSpPr>
          <p:spPr>
            <a:xfrm>
              <a:off x="0" y="-38100"/>
              <a:ext cx="307067" cy="3485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41" name="Freeform 41"/>
          <p:cNvSpPr/>
          <p:nvPr/>
        </p:nvSpPr>
        <p:spPr>
          <a:xfrm>
            <a:off x="6414079" y="2415309"/>
            <a:ext cx="804363" cy="804363"/>
          </a:xfrm>
          <a:custGeom>
            <a:avLst/>
            <a:gdLst/>
            <a:ahLst/>
            <a:cxnLst/>
            <a:rect l="l" t="t" r="r" b="b"/>
            <a:pathLst>
              <a:path w="804363" h="804363">
                <a:moveTo>
                  <a:pt x="0" y="0"/>
                </a:moveTo>
                <a:lnTo>
                  <a:pt x="804363" y="0"/>
                </a:lnTo>
                <a:lnTo>
                  <a:pt x="804363" y="804363"/>
                </a:lnTo>
                <a:lnTo>
                  <a:pt x="0" y="804363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=""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42" name="Freeform 42"/>
          <p:cNvSpPr/>
          <p:nvPr/>
        </p:nvSpPr>
        <p:spPr>
          <a:xfrm rot="6268880" flipH="1">
            <a:off x="6588305" y="5258493"/>
            <a:ext cx="455910" cy="683244"/>
          </a:xfrm>
          <a:custGeom>
            <a:avLst/>
            <a:gdLst/>
            <a:ahLst/>
            <a:cxnLst/>
            <a:rect l="l" t="t" r="r" b="b"/>
            <a:pathLst>
              <a:path w="455910" h="683244">
                <a:moveTo>
                  <a:pt x="455910" y="0"/>
                </a:moveTo>
                <a:lnTo>
                  <a:pt x="0" y="0"/>
                </a:lnTo>
                <a:lnTo>
                  <a:pt x="0" y="683243"/>
                </a:lnTo>
                <a:lnTo>
                  <a:pt x="455910" y="683243"/>
                </a:lnTo>
                <a:lnTo>
                  <a:pt x="45591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=""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43" name="Freeform 43"/>
          <p:cNvSpPr/>
          <p:nvPr/>
        </p:nvSpPr>
        <p:spPr>
          <a:xfrm>
            <a:off x="6451750" y="8042408"/>
            <a:ext cx="766692" cy="625899"/>
          </a:xfrm>
          <a:custGeom>
            <a:avLst/>
            <a:gdLst/>
            <a:ahLst/>
            <a:cxnLst/>
            <a:rect l="l" t="t" r="r" b="b"/>
            <a:pathLst>
              <a:path w="766692" h="625899">
                <a:moveTo>
                  <a:pt x="0" y="0"/>
                </a:moveTo>
                <a:lnTo>
                  <a:pt x="766692" y="0"/>
                </a:lnTo>
                <a:lnTo>
                  <a:pt x="766692" y="625899"/>
                </a:lnTo>
                <a:lnTo>
                  <a:pt x="0" y="625899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=""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grpSp>
        <p:nvGrpSpPr>
          <p:cNvPr id="44" name="Group 44"/>
          <p:cNvGrpSpPr/>
          <p:nvPr/>
        </p:nvGrpSpPr>
        <p:grpSpPr>
          <a:xfrm>
            <a:off x="12094247" y="1549034"/>
            <a:ext cx="5466725" cy="4566346"/>
            <a:chOff x="0" y="0"/>
            <a:chExt cx="846939" cy="707446"/>
          </a:xfrm>
        </p:grpSpPr>
        <p:sp>
          <p:nvSpPr>
            <p:cNvPr id="45" name="Freeform 45"/>
            <p:cNvSpPr/>
            <p:nvPr/>
          </p:nvSpPr>
          <p:spPr>
            <a:xfrm>
              <a:off x="0" y="0"/>
              <a:ext cx="846939" cy="707446"/>
            </a:xfrm>
            <a:custGeom>
              <a:avLst/>
              <a:gdLst/>
              <a:ahLst/>
              <a:cxnLst/>
              <a:rect l="l" t="t" r="r" b="b"/>
              <a:pathLst>
                <a:path w="846939" h="707446">
                  <a:moveTo>
                    <a:pt x="77890" y="0"/>
                  </a:moveTo>
                  <a:lnTo>
                    <a:pt x="769048" y="0"/>
                  </a:lnTo>
                  <a:cubicBezTo>
                    <a:pt x="812066" y="0"/>
                    <a:pt x="846939" y="34873"/>
                    <a:pt x="846939" y="77890"/>
                  </a:cubicBezTo>
                  <a:lnTo>
                    <a:pt x="846939" y="629556"/>
                  </a:lnTo>
                  <a:cubicBezTo>
                    <a:pt x="846939" y="672574"/>
                    <a:pt x="812066" y="707446"/>
                    <a:pt x="769048" y="707446"/>
                  </a:cubicBezTo>
                  <a:lnTo>
                    <a:pt x="77890" y="707446"/>
                  </a:lnTo>
                  <a:cubicBezTo>
                    <a:pt x="34873" y="707446"/>
                    <a:pt x="0" y="672574"/>
                    <a:pt x="0" y="629556"/>
                  </a:cubicBezTo>
                  <a:lnTo>
                    <a:pt x="0" y="77890"/>
                  </a:lnTo>
                  <a:cubicBezTo>
                    <a:pt x="0" y="34873"/>
                    <a:pt x="34873" y="0"/>
                    <a:pt x="77890" y="0"/>
                  </a:cubicBezTo>
                  <a:close/>
                </a:path>
              </a:pathLst>
            </a:custGeom>
            <a:blipFill>
              <a:blip r:embed="rId11"/>
              <a:stretch>
                <a:fillRect t="-3655" b="-3655"/>
              </a:stretch>
            </a:blipFill>
          </p:spPr>
        </p:sp>
      </p:grpSp>
      <p:grpSp>
        <p:nvGrpSpPr>
          <p:cNvPr id="46" name="Group 46"/>
          <p:cNvGrpSpPr/>
          <p:nvPr/>
        </p:nvGrpSpPr>
        <p:grpSpPr>
          <a:xfrm>
            <a:off x="11963958" y="610117"/>
            <a:ext cx="4631029" cy="1178835"/>
            <a:chOff x="0" y="0"/>
            <a:chExt cx="1219695" cy="310475"/>
          </a:xfrm>
        </p:grpSpPr>
        <p:sp>
          <p:nvSpPr>
            <p:cNvPr id="47" name="Freeform 47"/>
            <p:cNvSpPr/>
            <p:nvPr/>
          </p:nvSpPr>
          <p:spPr>
            <a:xfrm>
              <a:off x="0" y="0"/>
              <a:ext cx="1219695" cy="310475"/>
            </a:xfrm>
            <a:custGeom>
              <a:avLst/>
              <a:gdLst/>
              <a:ahLst/>
              <a:cxnLst/>
              <a:rect l="l" t="t" r="r" b="b"/>
              <a:pathLst>
                <a:path w="1219695" h="310475">
                  <a:moveTo>
                    <a:pt x="46809" y="0"/>
                  </a:moveTo>
                  <a:lnTo>
                    <a:pt x="1172886" y="0"/>
                  </a:lnTo>
                  <a:cubicBezTo>
                    <a:pt x="1185300" y="0"/>
                    <a:pt x="1197206" y="4932"/>
                    <a:pt x="1205985" y="13710"/>
                  </a:cubicBezTo>
                  <a:cubicBezTo>
                    <a:pt x="1214763" y="22488"/>
                    <a:pt x="1219695" y="34394"/>
                    <a:pt x="1219695" y="46809"/>
                  </a:cubicBezTo>
                  <a:lnTo>
                    <a:pt x="1219695" y="263666"/>
                  </a:lnTo>
                  <a:cubicBezTo>
                    <a:pt x="1219695" y="276081"/>
                    <a:pt x="1214763" y="287987"/>
                    <a:pt x="1205985" y="296765"/>
                  </a:cubicBezTo>
                  <a:cubicBezTo>
                    <a:pt x="1197206" y="305543"/>
                    <a:pt x="1185300" y="310475"/>
                    <a:pt x="1172886" y="310475"/>
                  </a:cubicBezTo>
                  <a:lnTo>
                    <a:pt x="46809" y="310475"/>
                  </a:lnTo>
                  <a:cubicBezTo>
                    <a:pt x="20957" y="310475"/>
                    <a:pt x="0" y="289518"/>
                    <a:pt x="0" y="263666"/>
                  </a:cubicBezTo>
                  <a:lnTo>
                    <a:pt x="0" y="46809"/>
                  </a:lnTo>
                  <a:cubicBezTo>
                    <a:pt x="0" y="34394"/>
                    <a:pt x="4932" y="22488"/>
                    <a:pt x="13710" y="13710"/>
                  </a:cubicBezTo>
                  <a:cubicBezTo>
                    <a:pt x="22488" y="4932"/>
                    <a:pt x="34394" y="0"/>
                    <a:pt x="46809" y="0"/>
                  </a:cubicBezTo>
                  <a:close/>
                </a:path>
              </a:pathLst>
            </a:custGeom>
            <a:solidFill>
              <a:srgbClr val="F4F4F4"/>
            </a:solidFill>
          </p:spPr>
        </p:sp>
        <p:sp>
          <p:nvSpPr>
            <p:cNvPr id="48" name="TextBox 48"/>
            <p:cNvSpPr txBox="1"/>
            <p:nvPr/>
          </p:nvSpPr>
          <p:spPr>
            <a:xfrm>
              <a:off x="0" y="-38100"/>
              <a:ext cx="1219695" cy="3485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49" name="Freeform 49"/>
          <p:cNvSpPr/>
          <p:nvPr/>
        </p:nvSpPr>
        <p:spPr>
          <a:xfrm>
            <a:off x="14857166" y="6834252"/>
            <a:ext cx="2196723" cy="2186413"/>
          </a:xfrm>
          <a:custGeom>
            <a:avLst/>
            <a:gdLst/>
            <a:ahLst/>
            <a:cxnLst/>
            <a:rect l="l" t="t" r="r" b="b"/>
            <a:pathLst>
              <a:path w="2196723" h="2186413">
                <a:moveTo>
                  <a:pt x="0" y="0"/>
                </a:moveTo>
                <a:lnTo>
                  <a:pt x="2196723" y="0"/>
                </a:lnTo>
                <a:lnTo>
                  <a:pt x="2196723" y="2186414"/>
                </a:lnTo>
                <a:lnTo>
                  <a:pt x="0" y="2186414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 l="-19273" t="-28976" r="-17341" b="-11191"/>
            </a:stretch>
          </a:blipFill>
        </p:spPr>
      </p:sp>
      <p:sp>
        <p:nvSpPr>
          <p:cNvPr id="50" name="TextBox 50"/>
          <p:cNvSpPr txBox="1"/>
          <p:nvPr/>
        </p:nvSpPr>
        <p:spPr>
          <a:xfrm>
            <a:off x="843065" y="4083242"/>
            <a:ext cx="2233138" cy="5773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667"/>
              </a:lnSpc>
            </a:pPr>
            <a:r>
              <a:rPr lang="en-US" sz="3630" b="1">
                <a:solidFill>
                  <a:srgbClr val="231F20"/>
                </a:solidFill>
                <a:latin typeface="Agrandir Bold"/>
                <a:ea typeface="Agrandir Bold"/>
                <a:cs typeface="Agrandir Bold"/>
                <a:sym typeface="Agrandir Bold"/>
              </a:rPr>
              <a:t>ETP28</a:t>
            </a:r>
          </a:p>
        </p:txBody>
      </p:sp>
      <p:sp>
        <p:nvSpPr>
          <p:cNvPr id="51" name="TextBox 51"/>
          <p:cNvSpPr txBox="1"/>
          <p:nvPr/>
        </p:nvSpPr>
        <p:spPr>
          <a:xfrm>
            <a:off x="908699" y="8665978"/>
            <a:ext cx="2328793" cy="5549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185"/>
              </a:lnSpc>
            </a:pPr>
            <a:r>
              <a:rPr lang="en-US" sz="19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Dr Caroline</a:t>
            </a:r>
          </a:p>
          <a:p>
            <a:pPr algn="l">
              <a:lnSpc>
                <a:spcPts val="2185"/>
              </a:lnSpc>
            </a:pPr>
            <a:r>
              <a:rPr lang="en-US" sz="19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VINCENT-DEJEAN</a:t>
            </a:r>
          </a:p>
        </p:txBody>
      </p:sp>
      <p:sp>
        <p:nvSpPr>
          <p:cNvPr id="52" name="TextBox 52"/>
          <p:cNvSpPr txBox="1"/>
          <p:nvPr/>
        </p:nvSpPr>
        <p:spPr>
          <a:xfrm>
            <a:off x="7601429" y="2592621"/>
            <a:ext cx="3938641" cy="18790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10211" lvl="1" indent="-205106" algn="l">
              <a:lnSpc>
                <a:spcPts val="2109"/>
              </a:lnSpc>
              <a:buFont typeface="Arial"/>
              <a:buChar char="•"/>
            </a:pPr>
            <a:r>
              <a:rPr lang="en-US" sz="19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Rendre visible les actions éducatives</a:t>
            </a:r>
          </a:p>
          <a:p>
            <a:pPr marL="410211" lvl="1" indent="-205106" algn="l">
              <a:lnSpc>
                <a:spcPts val="2109"/>
              </a:lnSpc>
              <a:buFont typeface="Arial"/>
              <a:buChar char="•"/>
            </a:pPr>
            <a:r>
              <a:rPr lang="en-US" sz="19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Faire connaitre l’offre</a:t>
            </a:r>
          </a:p>
          <a:p>
            <a:pPr marL="410211" lvl="1" indent="-205106" algn="l">
              <a:lnSpc>
                <a:spcPts val="2109"/>
              </a:lnSpc>
              <a:buFont typeface="Arial"/>
              <a:buChar char="•"/>
            </a:pPr>
            <a:r>
              <a:rPr lang="en-US" sz="19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Favoriser l’implication des instances de démocratie en santé</a:t>
            </a:r>
          </a:p>
          <a:p>
            <a:pPr marL="410211" lvl="1" indent="-205106" algn="l">
              <a:lnSpc>
                <a:spcPts val="2109"/>
              </a:lnSpc>
              <a:buFont typeface="Arial"/>
              <a:buChar char="•"/>
            </a:pPr>
            <a:r>
              <a:rPr lang="en-US" sz="19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Renforcer la place de l’APA</a:t>
            </a:r>
          </a:p>
        </p:txBody>
      </p:sp>
      <p:sp>
        <p:nvSpPr>
          <p:cNvPr id="53" name="TextBox 53"/>
          <p:cNvSpPr txBox="1"/>
          <p:nvPr/>
        </p:nvSpPr>
        <p:spPr>
          <a:xfrm>
            <a:off x="12246890" y="6465028"/>
            <a:ext cx="2167670" cy="10384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667"/>
              </a:lnSpc>
            </a:pPr>
            <a:r>
              <a:rPr lang="en-US" sz="3630" b="1">
                <a:solidFill>
                  <a:srgbClr val="231F20"/>
                </a:solidFill>
                <a:latin typeface="Agrandir Bold"/>
                <a:ea typeface="Agrandir Bold"/>
                <a:cs typeface="Agrandir Bold"/>
                <a:sym typeface="Agrandir Bold"/>
              </a:rPr>
              <a:t>Pour plus d’info</a:t>
            </a:r>
          </a:p>
        </p:txBody>
      </p:sp>
      <p:sp>
        <p:nvSpPr>
          <p:cNvPr id="54" name="TextBox 54"/>
          <p:cNvSpPr txBox="1"/>
          <p:nvPr/>
        </p:nvSpPr>
        <p:spPr>
          <a:xfrm>
            <a:off x="6466429" y="1056575"/>
            <a:ext cx="4532230" cy="5773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667"/>
              </a:lnSpc>
            </a:pPr>
            <a:r>
              <a:rPr lang="en-US" sz="3630" b="1">
                <a:solidFill>
                  <a:srgbClr val="231F20"/>
                </a:solidFill>
                <a:latin typeface="Agrandir Bold"/>
                <a:ea typeface="Agrandir Bold"/>
                <a:cs typeface="Agrandir Bold"/>
                <a:sym typeface="Agrandir Bold"/>
              </a:rPr>
              <a:t>Nos Missions :</a:t>
            </a:r>
          </a:p>
        </p:txBody>
      </p:sp>
      <p:sp>
        <p:nvSpPr>
          <p:cNvPr id="55" name="TextBox 55"/>
          <p:cNvSpPr txBox="1"/>
          <p:nvPr/>
        </p:nvSpPr>
        <p:spPr>
          <a:xfrm>
            <a:off x="6410185" y="1846952"/>
            <a:ext cx="5466725" cy="1969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54"/>
              </a:lnSpc>
            </a:pPr>
            <a:r>
              <a:rPr lang="en-US" sz="1400" spc="-2">
                <a:solidFill>
                  <a:srgbClr val="47525B"/>
                </a:solidFill>
                <a:latin typeface="Montserrat"/>
                <a:ea typeface="Montserrat"/>
                <a:cs typeface="Montserrat"/>
                <a:sym typeface="Montserrat"/>
              </a:rPr>
              <a:t>Convention-cadre 2023-2028, ARS CVL - Pôle Régional</a:t>
            </a:r>
          </a:p>
        </p:txBody>
      </p:sp>
      <p:sp>
        <p:nvSpPr>
          <p:cNvPr id="56" name="TextBox 56"/>
          <p:cNvSpPr txBox="1"/>
          <p:nvPr/>
        </p:nvSpPr>
        <p:spPr>
          <a:xfrm>
            <a:off x="12280854" y="7963414"/>
            <a:ext cx="2133706" cy="6549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552"/>
              </a:lnSpc>
            </a:pPr>
            <a:r>
              <a:rPr lang="en-US" sz="2299">
                <a:solidFill>
                  <a:srgbClr val="231F20"/>
                </a:solidFill>
                <a:latin typeface="Montserrat"/>
                <a:ea typeface="Montserrat"/>
                <a:cs typeface="Montserrat"/>
                <a:sym typeface="Montserrat"/>
              </a:rPr>
              <a:t>Site internet :</a:t>
            </a:r>
          </a:p>
          <a:p>
            <a:pPr algn="l">
              <a:lnSpc>
                <a:spcPts val="2552"/>
              </a:lnSpc>
            </a:pPr>
            <a:r>
              <a:rPr lang="en-US" sz="2299">
                <a:solidFill>
                  <a:srgbClr val="231F20"/>
                </a:solidFill>
                <a:latin typeface="Montserrat"/>
                <a:ea typeface="Montserrat"/>
                <a:cs typeface="Montserrat"/>
                <a:sym typeface="Montserrat"/>
              </a:rPr>
              <a:t>prevaloir.fr</a:t>
            </a:r>
          </a:p>
        </p:txBody>
      </p:sp>
      <p:sp>
        <p:nvSpPr>
          <p:cNvPr id="57" name="TextBox 57"/>
          <p:cNvSpPr txBox="1"/>
          <p:nvPr/>
        </p:nvSpPr>
        <p:spPr>
          <a:xfrm>
            <a:off x="7601429" y="2167755"/>
            <a:ext cx="3938641" cy="3962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359"/>
              </a:lnSpc>
              <a:spcBef>
                <a:spcPct val="0"/>
              </a:spcBef>
            </a:pPr>
            <a:r>
              <a:rPr lang="en-US" sz="2399" b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Parcours ETP</a:t>
            </a:r>
          </a:p>
        </p:txBody>
      </p:sp>
      <p:sp>
        <p:nvSpPr>
          <p:cNvPr id="58" name="TextBox 58"/>
          <p:cNvSpPr txBox="1"/>
          <p:nvPr/>
        </p:nvSpPr>
        <p:spPr>
          <a:xfrm>
            <a:off x="3666116" y="8696882"/>
            <a:ext cx="2328793" cy="5549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85"/>
              </a:lnSpc>
            </a:pPr>
            <a:r>
              <a:rPr lang="en-US" sz="19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Esther</a:t>
            </a:r>
          </a:p>
          <a:p>
            <a:pPr algn="r">
              <a:lnSpc>
                <a:spcPts val="2185"/>
              </a:lnSpc>
            </a:pPr>
            <a:r>
              <a:rPr lang="en-US" sz="19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TROMBINI</a:t>
            </a:r>
          </a:p>
        </p:txBody>
      </p:sp>
      <p:sp>
        <p:nvSpPr>
          <p:cNvPr id="59" name="TextBox 59"/>
          <p:cNvSpPr txBox="1"/>
          <p:nvPr/>
        </p:nvSpPr>
        <p:spPr>
          <a:xfrm>
            <a:off x="7635511" y="5397464"/>
            <a:ext cx="3904559" cy="18790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10211" lvl="1" indent="-205106" algn="l">
              <a:lnSpc>
                <a:spcPts val="2109"/>
              </a:lnSpc>
              <a:buFont typeface="Arial"/>
              <a:buChar char="•"/>
            </a:pPr>
            <a:r>
              <a:rPr lang="en-US" sz="19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Accompagner les équipes </a:t>
            </a:r>
          </a:p>
          <a:p>
            <a:pPr marL="410211" lvl="1" indent="-205106" algn="l">
              <a:lnSpc>
                <a:spcPts val="2109"/>
              </a:lnSpc>
              <a:buFont typeface="Arial"/>
              <a:buChar char="•"/>
            </a:pPr>
            <a:r>
              <a:rPr lang="en-US" sz="19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Promouvoir une démarche qualité</a:t>
            </a:r>
          </a:p>
          <a:p>
            <a:pPr marL="410211" lvl="1" indent="-205106" algn="l">
              <a:lnSpc>
                <a:spcPts val="2109"/>
              </a:lnSpc>
              <a:buFont typeface="Arial"/>
              <a:buChar char="•"/>
            </a:pPr>
            <a:r>
              <a:rPr lang="en-US" sz="19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Favoriser la formation en ETP</a:t>
            </a:r>
          </a:p>
          <a:p>
            <a:pPr marL="410211" lvl="1" indent="-205106" algn="l">
              <a:lnSpc>
                <a:spcPts val="2109"/>
              </a:lnSpc>
              <a:buFont typeface="Arial"/>
              <a:buChar char="•"/>
            </a:pPr>
            <a:r>
              <a:rPr lang="en-US" sz="19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Aider à l’innovation et à la recherche </a:t>
            </a:r>
          </a:p>
        </p:txBody>
      </p:sp>
      <p:sp>
        <p:nvSpPr>
          <p:cNvPr id="60" name="TextBox 60"/>
          <p:cNvSpPr txBox="1"/>
          <p:nvPr/>
        </p:nvSpPr>
        <p:spPr>
          <a:xfrm>
            <a:off x="7635511" y="4972597"/>
            <a:ext cx="3904559" cy="3962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359"/>
              </a:lnSpc>
              <a:spcBef>
                <a:spcPct val="0"/>
              </a:spcBef>
            </a:pPr>
            <a:r>
              <a:rPr lang="en-US" sz="2399" b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Accompagnement</a:t>
            </a:r>
          </a:p>
        </p:txBody>
      </p:sp>
      <p:sp>
        <p:nvSpPr>
          <p:cNvPr id="61" name="TextBox 61"/>
          <p:cNvSpPr txBox="1"/>
          <p:nvPr/>
        </p:nvSpPr>
        <p:spPr>
          <a:xfrm>
            <a:off x="7636380" y="8095438"/>
            <a:ext cx="3903689" cy="13456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10211" lvl="1" indent="-205106" algn="l">
              <a:lnSpc>
                <a:spcPts val="2109"/>
              </a:lnSpc>
              <a:buFont typeface="Arial"/>
              <a:buChar char="•"/>
            </a:pPr>
            <a:r>
              <a:rPr lang="en-US" sz="19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Renforcer la place des usagers (patients et aidants)</a:t>
            </a:r>
          </a:p>
          <a:p>
            <a:pPr marL="410211" lvl="1" indent="-205106" algn="l">
              <a:lnSpc>
                <a:spcPts val="2109"/>
              </a:lnSpc>
              <a:buFont typeface="Arial"/>
              <a:buChar char="•"/>
            </a:pPr>
            <a:r>
              <a:rPr lang="en-US" sz="19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Améliorer la compréhension du concept ETP</a:t>
            </a:r>
          </a:p>
          <a:p>
            <a:pPr marL="410211" lvl="1" indent="-205106" algn="l">
              <a:lnSpc>
                <a:spcPts val="2109"/>
              </a:lnSpc>
              <a:buFont typeface="Arial"/>
              <a:buChar char="•"/>
            </a:pPr>
            <a:r>
              <a:rPr lang="en-US" sz="19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Promouvoir l’ETP</a:t>
            </a:r>
          </a:p>
        </p:txBody>
      </p:sp>
      <p:sp>
        <p:nvSpPr>
          <p:cNvPr id="62" name="TextBox 62"/>
          <p:cNvSpPr txBox="1"/>
          <p:nvPr/>
        </p:nvSpPr>
        <p:spPr>
          <a:xfrm>
            <a:off x="7636380" y="7670571"/>
            <a:ext cx="3903689" cy="3962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359"/>
              </a:lnSpc>
              <a:spcBef>
                <a:spcPct val="0"/>
              </a:spcBef>
            </a:pPr>
            <a:r>
              <a:rPr lang="en-US" sz="2399" b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Communauté</a:t>
            </a:r>
          </a:p>
        </p:txBody>
      </p:sp>
      <p:sp>
        <p:nvSpPr>
          <p:cNvPr id="63" name="TextBox 63"/>
          <p:cNvSpPr txBox="1"/>
          <p:nvPr/>
        </p:nvSpPr>
        <p:spPr>
          <a:xfrm>
            <a:off x="12246890" y="1075625"/>
            <a:ext cx="4077176" cy="5773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667"/>
              </a:lnSpc>
            </a:pPr>
            <a:r>
              <a:rPr lang="en-US" sz="3630" b="1">
                <a:solidFill>
                  <a:srgbClr val="231F20"/>
                </a:solidFill>
                <a:latin typeface="Agrandir Bold"/>
                <a:ea typeface="Agrandir Bold"/>
                <a:cs typeface="Agrandir Bold"/>
                <a:sym typeface="Agrandir Bold"/>
              </a:rPr>
              <a:t>Pôle Régional ETP</a:t>
            </a:r>
          </a:p>
        </p:txBody>
      </p:sp>
      <p:sp>
        <p:nvSpPr>
          <p:cNvPr id="64" name="Freeform 64"/>
          <p:cNvSpPr/>
          <p:nvPr/>
        </p:nvSpPr>
        <p:spPr>
          <a:xfrm rot="-10800000">
            <a:off x="-8086021" y="-1973519"/>
            <a:ext cx="10146928" cy="8053380"/>
          </a:xfrm>
          <a:custGeom>
            <a:avLst/>
            <a:gdLst/>
            <a:ahLst/>
            <a:cxnLst/>
            <a:rect l="l" t="t" r="r" b="b"/>
            <a:pathLst>
              <a:path w="10146928" h="8053380">
                <a:moveTo>
                  <a:pt x="0" y="0"/>
                </a:moveTo>
                <a:lnTo>
                  <a:pt x="10146928" y="0"/>
                </a:lnTo>
                <a:lnTo>
                  <a:pt x="10146928" y="8053380"/>
                </a:lnTo>
                <a:lnTo>
                  <a:pt x="0" y="8053380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 t="-2188" r="-35456"/>
            </a:stretch>
          </a:blipFill>
        </p:spPr>
      </p:sp>
      <p:grpSp>
        <p:nvGrpSpPr>
          <p:cNvPr id="65" name="Group 65"/>
          <p:cNvGrpSpPr/>
          <p:nvPr/>
        </p:nvGrpSpPr>
        <p:grpSpPr>
          <a:xfrm rot="-7597952">
            <a:off x="-5799192" y="-2546286"/>
            <a:ext cx="8214512" cy="4752536"/>
            <a:chOff x="0" y="0"/>
            <a:chExt cx="2053966" cy="1188329"/>
          </a:xfrm>
        </p:grpSpPr>
        <p:sp>
          <p:nvSpPr>
            <p:cNvPr id="66" name="Freeform 66"/>
            <p:cNvSpPr/>
            <p:nvPr/>
          </p:nvSpPr>
          <p:spPr>
            <a:xfrm rot="-5400000">
              <a:off x="432818" y="-432818"/>
              <a:ext cx="1188329" cy="2053966"/>
            </a:xfrm>
            <a:custGeom>
              <a:avLst/>
              <a:gdLst/>
              <a:ahLst/>
              <a:cxnLst/>
              <a:rect l="l" t="t" r="r" b="b"/>
              <a:pathLst>
                <a:path w="1188329" h="2053966">
                  <a:moveTo>
                    <a:pt x="1188330" y="51836"/>
                  </a:moveTo>
                  <a:lnTo>
                    <a:pt x="1188330" y="2002130"/>
                  </a:lnTo>
                  <a:cubicBezTo>
                    <a:pt x="1188330" y="2030758"/>
                    <a:pt x="1165122" y="2053966"/>
                    <a:pt x="1136494" y="2053966"/>
                  </a:cubicBezTo>
                  <a:lnTo>
                    <a:pt x="51836" y="2053966"/>
                  </a:lnTo>
                  <a:cubicBezTo>
                    <a:pt x="23208" y="2053966"/>
                    <a:pt x="0" y="2030758"/>
                    <a:pt x="0" y="2002130"/>
                  </a:cubicBezTo>
                  <a:lnTo>
                    <a:pt x="0" y="51836"/>
                  </a:lnTo>
                  <a:cubicBezTo>
                    <a:pt x="0" y="23207"/>
                    <a:pt x="23208" y="0"/>
                    <a:pt x="51836" y="0"/>
                  </a:cubicBezTo>
                  <a:lnTo>
                    <a:pt x="1136494" y="0"/>
                  </a:lnTo>
                  <a:cubicBezTo>
                    <a:pt x="1165122" y="0"/>
                    <a:pt x="1188330" y="23207"/>
                    <a:pt x="1188330" y="51836"/>
                  </a:cubicBezTo>
                  <a:close/>
                </a:path>
              </a:pathLst>
            </a:custGeom>
            <a:blipFill>
              <a:blip r:embed="rId14"/>
              <a:stretch>
                <a:fillRect r="-53454" b="-6615"/>
              </a:stretch>
            </a:blipFill>
          </p:spPr>
        </p:sp>
      </p:grpSp>
      <p:sp>
        <p:nvSpPr>
          <p:cNvPr id="67" name="TextBox 67"/>
          <p:cNvSpPr txBox="1"/>
          <p:nvPr/>
        </p:nvSpPr>
        <p:spPr>
          <a:xfrm>
            <a:off x="727027" y="847641"/>
            <a:ext cx="4632950" cy="17354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060"/>
              </a:lnSpc>
            </a:pPr>
            <a:r>
              <a:rPr lang="en-US" sz="6000" b="1">
                <a:solidFill>
                  <a:srgbClr val="000000"/>
                </a:solidFill>
                <a:latin typeface="Agrandir Bold"/>
                <a:ea typeface="Agrandir Bold"/>
                <a:cs typeface="Agrandir Bold"/>
                <a:sym typeface="Agrandir Bold"/>
              </a:rPr>
              <a:t>Qui sommes nous ?</a:t>
            </a:r>
          </a:p>
        </p:txBody>
      </p:sp>
      <p:sp>
        <p:nvSpPr>
          <p:cNvPr id="68" name="Freeform 23"/>
          <p:cNvSpPr/>
          <p:nvPr/>
        </p:nvSpPr>
        <p:spPr>
          <a:xfrm>
            <a:off x="964760" y="2419829"/>
            <a:ext cx="4157483" cy="956221"/>
          </a:xfrm>
          <a:custGeom>
            <a:avLst/>
            <a:gdLst/>
            <a:ahLst/>
            <a:cxnLst/>
            <a:rect l="l" t="t" r="r" b="b"/>
            <a:pathLst>
              <a:path w="4157483" h="956221">
                <a:moveTo>
                  <a:pt x="0" y="0"/>
                </a:moveTo>
                <a:lnTo>
                  <a:pt x="4157483" y="0"/>
                </a:lnTo>
                <a:lnTo>
                  <a:pt x="4157483" y="956221"/>
                </a:lnTo>
                <a:lnTo>
                  <a:pt x="0" y="956221"/>
                </a:lnTo>
                <a:lnTo>
                  <a:pt x="0" y="0"/>
                </a:lnTo>
                <a:close/>
              </a:path>
            </a:pathLst>
          </a:custGeom>
          <a:blipFill>
            <a:blip r:embed="rId15"/>
            <a:stretch>
              <a:fillRect/>
            </a:stretch>
          </a:blipFill>
        </p:spPr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748977" y="3482190"/>
            <a:ext cx="4076005" cy="5776110"/>
            <a:chOff x="0" y="0"/>
            <a:chExt cx="1501075" cy="2127175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501075" cy="2127175"/>
            </a:xfrm>
            <a:custGeom>
              <a:avLst/>
              <a:gdLst/>
              <a:ahLst/>
              <a:cxnLst/>
              <a:rect l="l" t="t" r="r" b="b"/>
              <a:pathLst>
                <a:path w="1501075" h="2127175">
                  <a:moveTo>
                    <a:pt x="96869" y="0"/>
                  </a:moveTo>
                  <a:lnTo>
                    <a:pt x="1404206" y="0"/>
                  </a:lnTo>
                  <a:cubicBezTo>
                    <a:pt x="1457706" y="0"/>
                    <a:pt x="1501075" y="43370"/>
                    <a:pt x="1501075" y="96869"/>
                  </a:cubicBezTo>
                  <a:lnTo>
                    <a:pt x="1501075" y="2030306"/>
                  </a:lnTo>
                  <a:cubicBezTo>
                    <a:pt x="1501075" y="2055997"/>
                    <a:pt x="1490869" y="2080636"/>
                    <a:pt x="1472703" y="2098803"/>
                  </a:cubicBezTo>
                  <a:cubicBezTo>
                    <a:pt x="1454537" y="2116969"/>
                    <a:pt x="1429898" y="2127175"/>
                    <a:pt x="1404206" y="2127175"/>
                  </a:cubicBezTo>
                  <a:lnTo>
                    <a:pt x="96869" y="2127175"/>
                  </a:lnTo>
                  <a:cubicBezTo>
                    <a:pt x="71178" y="2127175"/>
                    <a:pt x="46539" y="2116969"/>
                    <a:pt x="28372" y="2098803"/>
                  </a:cubicBezTo>
                  <a:cubicBezTo>
                    <a:pt x="10206" y="2080636"/>
                    <a:pt x="0" y="2055997"/>
                    <a:pt x="0" y="2030306"/>
                  </a:cubicBezTo>
                  <a:lnTo>
                    <a:pt x="0" y="96869"/>
                  </a:lnTo>
                  <a:cubicBezTo>
                    <a:pt x="0" y="71178"/>
                    <a:pt x="10206" y="46539"/>
                    <a:pt x="28372" y="28372"/>
                  </a:cubicBezTo>
                  <a:cubicBezTo>
                    <a:pt x="46539" y="10206"/>
                    <a:pt x="71178" y="0"/>
                    <a:pt x="96869" y="0"/>
                  </a:cubicBezTo>
                  <a:close/>
                </a:path>
              </a:pathLst>
            </a:custGeom>
            <a:solidFill>
              <a:srgbClr val="E28588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1501075" cy="21652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4987159" y="3482190"/>
            <a:ext cx="4076005" cy="5776110"/>
            <a:chOff x="0" y="0"/>
            <a:chExt cx="1501075" cy="2127175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501075" cy="2127175"/>
            </a:xfrm>
            <a:custGeom>
              <a:avLst/>
              <a:gdLst/>
              <a:ahLst/>
              <a:cxnLst/>
              <a:rect l="l" t="t" r="r" b="b"/>
              <a:pathLst>
                <a:path w="1501075" h="2127175">
                  <a:moveTo>
                    <a:pt x="96869" y="0"/>
                  </a:moveTo>
                  <a:lnTo>
                    <a:pt x="1404206" y="0"/>
                  </a:lnTo>
                  <a:cubicBezTo>
                    <a:pt x="1457706" y="0"/>
                    <a:pt x="1501075" y="43370"/>
                    <a:pt x="1501075" y="96869"/>
                  </a:cubicBezTo>
                  <a:lnTo>
                    <a:pt x="1501075" y="2030306"/>
                  </a:lnTo>
                  <a:cubicBezTo>
                    <a:pt x="1501075" y="2055997"/>
                    <a:pt x="1490869" y="2080636"/>
                    <a:pt x="1472703" y="2098803"/>
                  </a:cubicBezTo>
                  <a:cubicBezTo>
                    <a:pt x="1454537" y="2116969"/>
                    <a:pt x="1429898" y="2127175"/>
                    <a:pt x="1404206" y="2127175"/>
                  </a:cubicBezTo>
                  <a:lnTo>
                    <a:pt x="96869" y="2127175"/>
                  </a:lnTo>
                  <a:cubicBezTo>
                    <a:pt x="71178" y="2127175"/>
                    <a:pt x="46539" y="2116969"/>
                    <a:pt x="28372" y="2098803"/>
                  </a:cubicBezTo>
                  <a:cubicBezTo>
                    <a:pt x="10206" y="2080636"/>
                    <a:pt x="0" y="2055997"/>
                    <a:pt x="0" y="2030306"/>
                  </a:cubicBezTo>
                  <a:lnTo>
                    <a:pt x="0" y="96869"/>
                  </a:lnTo>
                  <a:cubicBezTo>
                    <a:pt x="0" y="71178"/>
                    <a:pt x="10206" y="46539"/>
                    <a:pt x="28372" y="28372"/>
                  </a:cubicBezTo>
                  <a:cubicBezTo>
                    <a:pt x="46539" y="10206"/>
                    <a:pt x="71178" y="0"/>
                    <a:pt x="96869" y="0"/>
                  </a:cubicBezTo>
                  <a:close/>
                </a:path>
              </a:pathLst>
            </a:custGeom>
            <a:solidFill>
              <a:srgbClr val="006D73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38100"/>
              <a:ext cx="1501075" cy="21652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9225088" y="3482190"/>
            <a:ext cx="4076005" cy="5776110"/>
            <a:chOff x="0" y="0"/>
            <a:chExt cx="1501075" cy="21271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1501075" cy="2127175"/>
            </a:xfrm>
            <a:custGeom>
              <a:avLst/>
              <a:gdLst/>
              <a:ahLst/>
              <a:cxnLst/>
              <a:rect l="l" t="t" r="r" b="b"/>
              <a:pathLst>
                <a:path w="1501075" h="2127175">
                  <a:moveTo>
                    <a:pt x="96869" y="0"/>
                  </a:moveTo>
                  <a:lnTo>
                    <a:pt x="1404206" y="0"/>
                  </a:lnTo>
                  <a:cubicBezTo>
                    <a:pt x="1457706" y="0"/>
                    <a:pt x="1501075" y="43370"/>
                    <a:pt x="1501075" y="96869"/>
                  </a:cubicBezTo>
                  <a:lnTo>
                    <a:pt x="1501075" y="2030306"/>
                  </a:lnTo>
                  <a:cubicBezTo>
                    <a:pt x="1501075" y="2055997"/>
                    <a:pt x="1490869" y="2080636"/>
                    <a:pt x="1472703" y="2098803"/>
                  </a:cubicBezTo>
                  <a:cubicBezTo>
                    <a:pt x="1454537" y="2116969"/>
                    <a:pt x="1429898" y="2127175"/>
                    <a:pt x="1404206" y="2127175"/>
                  </a:cubicBezTo>
                  <a:lnTo>
                    <a:pt x="96869" y="2127175"/>
                  </a:lnTo>
                  <a:cubicBezTo>
                    <a:pt x="71178" y="2127175"/>
                    <a:pt x="46539" y="2116969"/>
                    <a:pt x="28372" y="2098803"/>
                  </a:cubicBezTo>
                  <a:cubicBezTo>
                    <a:pt x="10206" y="2080636"/>
                    <a:pt x="0" y="2055997"/>
                    <a:pt x="0" y="2030306"/>
                  </a:cubicBezTo>
                  <a:lnTo>
                    <a:pt x="0" y="96869"/>
                  </a:lnTo>
                  <a:cubicBezTo>
                    <a:pt x="0" y="71178"/>
                    <a:pt x="10206" y="46539"/>
                    <a:pt x="28372" y="28372"/>
                  </a:cubicBezTo>
                  <a:cubicBezTo>
                    <a:pt x="46539" y="10206"/>
                    <a:pt x="71178" y="0"/>
                    <a:pt x="96869" y="0"/>
                  </a:cubicBezTo>
                  <a:close/>
                </a:path>
              </a:pathLst>
            </a:custGeom>
            <a:solidFill>
              <a:srgbClr val="49A59E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0" y="-38100"/>
              <a:ext cx="1501075" cy="21652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13463018" y="3482190"/>
            <a:ext cx="4076005" cy="5776110"/>
            <a:chOff x="0" y="0"/>
            <a:chExt cx="1501075" cy="2127175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1501075" cy="2127175"/>
            </a:xfrm>
            <a:custGeom>
              <a:avLst/>
              <a:gdLst/>
              <a:ahLst/>
              <a:cxnLst/>
              <a:rect l="l" t="t" r="r" b="b"/>
              <a:pathLst>
                <a:path w="1501075" h="2127175">
                  <a:moveTo>
                    <a:pt x="96869" y="0"/>
                  </a:moveTo>
                  <a:lnTo>
                    <a:pt x="1404206" y="0"/>
                  </a:lnTo>
                  <a:cubicBezTo>
                    <a:pt x="1457706" y="0"/>
                    <a:pt x="1501075" y="43370"/>
                    <a:pt x="1501075" y="96869"/>
                  </a:cubicBezTo>
                  <a:lnTo>
                    <a:pt x="1501075" y="2030306"/>
                  </a:lnTo>
                  <a:cubicBezTo>
                    <a:pt x="1501075" y="2055997"/>
                    <a:pt x="1490869" y="2080636"/>
                    <a:pt x="1472703" y="2098803"/>
                  </a:cubicBezTo>
                  <a:cubicBezTo>
                    <a:pt x="1454537" y="2116969"/>
                    <a:pt x="1429898" y="2127175"/>
                    <a:pt x="1404206" y="2127175"/>
                  </a:cubicBezTo>
                  <a:lnTo>
                    <a:pt x="96869" y="2127175"/>
                  </a:lnTo>
                  <a:cubicBezTo>
                    <a:pt x="71178" y="2127175"/>
                    <a:pt x="46539" y="2116969"/>
                    <a:pt x="28372" y="2098803"/>
                  </a:cubicBezTo>
                  <a:cubicBezTo>
                    <a:pt x="10206" y="2080636"/>
                    <a:pt x="0" y="2055997"/>
                    <a:pt x="0" y="2030306"/>
                  </a:cubicBezTo>
                  <a:lnTo>
                    <a:pt x="0" y="96869"/>
                  </a:lnTo>
                  <a:cubicBezTo>
                    <a:pt x="0" y="71178"/>
                    <a:pt x="10206" y="46539"/>
                    <a:pt x="28372" y="28372"/>
                  </a:cubicBezTo>
                  <a:cubicBezTo>
                    <a:pt x="46539" y="10206"/>
                    <a:pt x="71178" y="0"/>
                    <a:pt x="96869" y="0"/>
                  </a:cubicBezTo>
                  <a:close/>
                </a:path>
              </a:pathLst>
            </a:custGeom>
            <a:solidFill>
              <a:srgbClr val="E7C3D2"/>
            </a:solidFill>
          </p:spPr>
        </p:sp>
        <p:sp>
          <p:nvSpPr>
            <p:cNvPr id="13" name="TextBox 13"/>
            <p:cNvSpPr txBox="1"/>
            <p:nvPr/>
          </p:nvSpPr>
          <p:spPr>
            <a:xfrm>
              <a:off x="0" y="-38100"/>
              <a:ext cx="1501075" cy="21652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6042519" y="2165026"/>
            <a:ext cx="935018" cy="935018"/>
            <a:chOff x="0" y="0"/>
            <a:chExt cx="812800" cy="81280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57150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id="16" name="TextBox 16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7" name="Freeform 17"/>
          <p:cNvSpPr/>
          <p:nvPr/>
        </p:nvSpPr>
        <p:spPr>
          <a:xfrm rot="5400000">
            <a:off x="6299507" y="2422014"/>
            <a:ext cx="421040" cy="421040"/>
          </a:xfrm>
          <a:custGeom>
            <a:avLst/>
            <a:gdLst/>
            <a:ahLst/>
            <a:cxnLst/>
            <a:rect l="l" t="t" r="r" b="b"/>
            <a:pathLst>
              <a:path w="421040" h="421040">
                <a:moveTo>
                  <a:pt x="0" y="0"/>
                </a:moveTo>
                <a:lnTo>
                  <a:pt x="421040" y="0"/>
                </a:lnTo>
                <a:lnTo>
                  <a:pt x="421040" y="421041"/>
                </a:lnTo>
                <a:lnTo>
                  <a:pt x="0" y="42104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8" name="Freeform 18"/>
          <p:cNvSpPr/>
          <p:nvPr/>
        </p:nvSpPr>
        <p:spPr>
          <a:xfrm>
            <a:off x="1073207" y="3872626"/>
            <a:ext cx="962305" cy="721729"/>
          </a:xfrm>
          <a:custGeom>
            <a:avLst/>
            <a:gdLst/>
            <a:ahLst/>
            <a:cxnLst/>
            <a:rect l="l" t="t" r="r" b="b"/>
            <a:pathLst>
              <a:path w="962305" h="721729">
                <a:moveTo>
                  <a:pt x="0" y="0"/>
                </a:moveTo>
                <a:lnTo>
                  <a:pt x="962304" y="0"/>
                </a:lnTo>
                <a:lnTo>
                  <a:pt x="962304" y="721728"/>
                </a:lnTo>
                <a:lnTo>
                  <a:pt x="0" y="72172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9" name="Freeform 19"/>
          <p:cNvSpPr/>
          <p:nvPr/>
        </p:nvSpPr>
        <p:spPr>
          <a:xfrm>
            <a:off x="5358378" y="3872626"/>
            <a:ext cx="497091" cy="721729"/>
          </a:xfrm>
          <a:custGeom>
            <a:avLst/>
            <a:gdLst/>
            <a:ahLst/>
            <a:cxnLst/>
            <a:rect l="l" t="t" r="r" b="b"/>
            <a:pathLst>
              <a:path w="497091" h="721729">
                <a:moveTo>
                  <a:pt x="0" y="0"/>
                </a:moveTo>
                <a:lnTo>
                  <a:pt x="497091" y="0"/>
                </a:lnTo>
                <a:lnTo>
                  <a:pt x="497091" y="721728"/>
                </a:lnTo>
                <a:lnTo>
                  <a:pt x="0" y="721728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20" name="Freeform 20"/>
          <p:cNvSpPr/>
          <p:nvPr/>
        </p:nvSpPr>
        <p:spPr>
          <a:xfrm>
            <a:off x="9510970" y="3847616"/>
            <a:ext cx="1749645" cy="721729"/>
          </a:xfrm>
          <a:custGeom>
            <a:avLst/>
            <a:gdLst/>
            <a:ahLst/>
            <a:cxnLst/>
            <a:rect l="l" t="t" r="r" b="b"/>
            <a:pathLst>
              <a:path w="1749645" h="721729">
                <a:moveTo>
                  <a:pt x="0" y="0"/>
                </a:moveTo>
                <a:lnTo>
                  <a:pt x="1749645" y="0"/>
                </a:lnTo>
                <a:lnTo>
                  <a:pt x="1749645" y="721729"/>
                </a:lnTo>
                <a:lnTo>
                  <a:pt x="0" y="721729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=""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21" name="Freeform 21"/>
          <p:cNvSpPr/>
          <p:nvPr/>
        </p:nvSpPr>
        <p:spPr>
          <a:xfrm>
            <a:off x="13682093" y="3853353"/>
            <a:ext cx="741001" cy="741001"/>
          </a:xfrm>
          <a:custGeom>
            <a:avLst/>
            <a:gdLst/>
            <a:ahLst/>
            <a:cxnLst/>
            <a:rect l="l" t="t" r="r" b="b"/>
            <a:pathLst>
              <a:path w="741001" h="741001">
                <a:moveTo>
                  <a:pt x="0" y="0"/>
                </a:moveTo>
                <a:lnTo>
                  <a:pt x="741001" y="0"/>
                </a:lnTo>
                <a:lnTo>
                  <a:pt x="741001" y="741001"/>
                </a:lnTo>
                <a:lnTo>
                  <a:pt x="0" y="741001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=""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22" name="Freeform 22"/>
          <p:cNvSpPr/>
          <p:nvPr/>
        </p:nvSpPr>
        <p:spPr>
          <a:xfrm>
            <a:off x="2677311" y="4733300"/>
            <a:ext cx="2342081" cy="2505813"/>
          </a:xfrm>
          <a:custGeom>
            <a:avLst/>
            <a:gdLst/>
            <a:ahLst/>
            <a:cxnLst/>
            <a:rect l="l" t="t" r="r" b="b"/>
            <a:pathLst>
              <a:path w="2342081" h="2505813">
                <a:moveTo>
                  <a:pt x="0" y="0"/>
                </a:moveTo>
                <a:lnTo>
                  <a:pt x="2342081" y="0"/>
                </a:lnTo>
                <a:lnTo>
                  <a:pt x="2342081" y="2505813"/>
                </a:lnTo>
                <a:lnTo>
                  <a:pt x="0" y="2505813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</p:spPr>
      </p:sp>
      <p:sp>
        <p:nvSpPr>
          <p:cNvPr id="23" name="Freeform 23"/>
          <p:cNvSpPr/>
          <p:nvPr/>
        </p:nvSpPr>
        <p:spPr>
          <a:xfrm>
            <a:off x="2612496" y="7346240"/>
            <a:ext cx="2293575" cy="2098917"/>
          </a:xfrm>
          <a:custGeom>
            <a:avLst/>
            <a:gdLst/>
            <a:ahLst/>
            <a:cxnLst/>
            <a:rect l="l" t="t" r="r" b="b"/>
            <a:pathLst>
              <a:path w="2293575" h="2098917">
                <a:moveTo>
                  <a:pt x="0" y="0"/>
                </a:moveTo>
                <a:lnTo>
                  <a:pt x="2293574" y="0"/>
                </a:lnTo>
                <a:lnTo>
                  <a:pt x="2293574" y="2098917"/>
                </a:lnTo>
                <a:lnTo>
                  <a:pt x="0" y="2098917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/>
            </a:stretch>
          </a:blipFill>
        </p:spPr>
      </p:sp>
      <p:sp>
        <p:nvSpPr>
          <p:cNvPr id="24" name="Freeform 24"/>
          <p:cNvSpPr/>
          <p:nvPr/>
        </p:nvSpPr>
        <p:spPr>
          <a:xfrm>
            <a:off x="540380" y="6370245"/>
            <a:ext cx="2246599" cy="2176666"/>
          </a:xfrm>
          <a:custGeom>
            <a:avLst/>
            <a:gdLst/>
            <a:ahLst/>
            <a:cxnLst/>
            <a:rect l="l" t="t" r="r" b="b"/>
            <a:pathLst>
              <a:path w="2246599" h="2176666">
                <a:moveTo>
                  <a:pt x="0" y="0"/>
                </a:moveTo>
                <a:lnTo>
                  <a:pt x="2246600" y="0"/>
                </a:lnTo>
                <a:lnTo>
                  <a:pt x="2246600" y="2176666"/>
                </a:lnTo>
                <a:lnTo>
                  <a:pt x="0" y="2176666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tretch>
              <a:fillRect/>
            </a:stretch>
          </a:blipFill>
        </p:spPr>
      </p:sp>
      <p:sp>
        <p:nvSpPr>
          <p:cNvPr id="25" name="TextBox 25"/>
          <p:cNvSpPr txBox="1"/>
          <p:nvPr/>
        </p:nvSpPr>
        <p:spPr>
          <a:xfrm>
            <a:off x="5311007" y="4803904"/>
            <a:ext cx="2878702" cy="5773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667"/>
              </a:lnSpc>
            </a:pPr>
            <a:r>
              <a:rPr lang="en-US" sz="3630" b="1">
                <a:solidFill>
                  <a:srgbClr val="000000"/>
                </a:solidFill>
                <a:latin typeface="Agrandir Bold"/>
                <a:ea typeface="Agrandir Bold"/>
                <a:cs typeface="Agrandir Bold"/>
                <a:sym typeface="Agrandir Bold"/>
              </a:rPr>
              <a:t>Mortalité</a:t>
            </a:r>
          </a:p>
        </p:txBody>
      </p:sp>
      <p:pic>
        <p:nvPicPr>
          <p:cNvPr id="26" name="Picture 26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789688" y="5118778"/>
            <a:ext cx="4470947" cy="4333477"/>
          </a:xfrm>
          <a:prstGeom prst="rect">
            <a:avLst/>
          </a:prstGeom>
        </p:spPr>
      </p:pic>
      <p:sp>
        <p:nvSpPr>
          <p:cNvPr id="27" name="Freeform 27"/>
          <p:cNvSpPr/>
          <p:nvPr/>
        </p:nvSpPr>
        <p:spPr>
          <a:xfrm>
            <a:off x="10869512" y="6552049"/>
            <a:ext cx="953587" cy="1736665"/>
          </a:xfrm>
          <a:custGeom>
            <a:avLst/>
            <a:gdLst/>
            <a:ahLst/>
            <a:cxnLst/>
            <a:rect l="l" t="t" r="r" b="b"/>
            <a:pathLst>
              <a:path w="953587" h="1736665">
                <a:moveTo>
                  <a:pt x="0" y="0"/>
                </a:moveTo>
                <a:lnTo>
                  <a:pt x="953587" y="0"/>
                </a:lnTo>
                <a:lnTo>
                  <a:pt x="953587" y="1736665"/>
                </a:lnTo>
                <a:lnTo>
                  <a:pt x="0" y="1736665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=""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</p:sp>
      <p:sp>
        <p:nvSpPr>
          <p:cNvPr id="28" name="Freeform 28"/>
          <p:cNvSpPr/>
          <p:nvPr/>
        </p:nvSpPr>
        <p:spPr>
          <a:xfrm>
            <a:off x="10006512" y="6759459"/>
            <a:ext cx="839700" cy="1529255"/>
          </a:xfrm>
          <a:custGeom>
            <a:avLst/>
            <a:gdLst/>
            <a:ahLst/>
            <a:cxnLst/>
            <a:rect l="l" t="t" r="r" b="b"/>
            <a:pathLst>
              <a:path w="839700" h="1529255">
                <a:moveTo>
                  <a:pt x="0" y="0"/>
                </a:moveTo>
                <a:lnTo>
                  <a:pt x="839700" y="0"/>
                </a:lnTo>
                <a:lnTo>
                  <a:pt x="839700" y="1529255"/>
                </a:lnTo>
                <a:lnTo>
                  <a:pt x="0" y="1529255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=""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</p:sp>
      <p:sp>
        <p:nvSpPr>
          <p:cNvPr id="29" name="Freeform 29"/>
          <p:cNvSpPr/>
          <p:nvPr/>
        </p:nvSpPr>
        <p:spPr>
          <a:xfrm>
            <a:off x="11849498" y="6970770"/>
            <a:ext cx="723672" cy="1317945"/>
          </a:xfrm>
          <a:custGeom>
            <a:avLst/>
            <a:gdLst/>
            <a:ahLst/>
            <a:cxnLst/>
            <a:rect l="l" t="t" r="r" b="b"/>
            <a:pathLst>
              <a:path w="723672" h="1317945">
                <a:moveTo>
                  <a:pt x="0" y="0"/>
                </a:moveTo>
                <a:lnTo>
                  <a:pt x="723672" y="0"/>
                </a:lnTo>
                <a:lnTo>
                  <a:pt x="723672" y="1317944"/>
                </a:lnTo>
                <a:lnTo>
                  <a:pt x="0" y="1317944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=""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</p:sp>
      <p:sp>
        <p:nvSpPr>
          <p:cNvPr id="30" name="Freeform 30"/>
          <p:cNvSpPr/>
          <p:nvPr/>
        </p:nvSpPr>
        <p:spPr>
          <a:xfrm>
            <a:off x="9400606" y="7220063"/>
            <a:ext cx="586787" cy="1068651"/>
          </a:xfrm>
          <a:custGeom>
            <a:avLst/>
            <a:gdLst/>
            <a:ahLst/>
            <a:cxnLst/>
            <a:rect l="l" t="t" r="r" b="b"/>
            <a:pathLst>
              <a:path w="586787" h="1068651">
                <a:moveTo>
                  <a:pt x="0" y="0"/>
                </a:moveTo>
                <a:lnTo>
                  <a:pt x="586786" y="0"/>
                </a:lnTo>
                <a:lnTo>
                  <a:pt x="586786" y="1068651"/>
                </a:lnTo>
                <a:lnTo>
                  <a:pt x="0" y="1068651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=""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</p:sp>
      <p:sp>
        <p:nvSpPr>
          <p:cNvPr id="31" name="Freeform 31"/>
          <p:cNvSpPr/>
          <p:nvPr/>
        </p:nvSpPr>
        <p:spPr>
          <a:xfrm>
            <a:off x="12599569" y="7490823"/>
            <a:ext cx="438115" cy="797891"/>
          </a:xfrm>
          <a:custGeom>
            <a:avLst/>
            <a:gdLst/>
            <a:ahLst/>
            <a:cxnLst/>
            <a:rect l="l" t="t" r="r" b="b"/>
            <a:pathLst>
              <a:path w="438115" h="797891">
                <a:moveTo>
                  <a:pt x="0" y="0"/>
                </a:moveTo>
                <a:lnTo>
                  <a:pt x="438115" y="0"/>
                </a:lnTo>
                <a:lnTo>
                  <a:pt x="438115" y="797891"/>
                </a:lnTo>
                <a:lnTo>
                  <a:pt x="0" y="797891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=""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</p:sp>
      <p:sp>
        <p:nvSpPr>
          <p:cNvPr id="32" name="Freeform 32"/>
          <p:cNvSpPr/>
          <p:nvPr/>
        </p:nvSpPr>
        <p:spPr>
          <a:xfrm>
            <a:off x="13463018" y="5743173"/>
            <a:ext cx="4067075" cy="1810597"/>
          </a:xfrm>
          <a:custGeom>
            <a:avLst/>
            <a:gdLst/>
            <a:ahLst/>
            <a:cxnLst/>
            <a:rect l="l" t="t" r="r" b="b"/>
            <a:pathLst>
              <a:path w="4067075" h="1810597">
                <a:moveTo>
                  <a:pt x="0" y="0"/>
                </a:moveTo>
                <a:lnTo>
                  <a:pt x="4067075" y="0"/>
                </a:lnTo>
                <a:lnTo>
                  <a:pt x="4067075" y="1810596"/>
                </a:lnTo>
                <a:lnTo>
                  <a:pt x="0" y="1810596"/>
                </a:lnTo>
                <a:lnTo>
                  <a:pt x="0" y="0"/>
                </a:lnTo>
                <a:close/>
              </a:path>
            </a:pathLst>
          </a:custGeom>
          <a:blipFill>
            <a:blip r:embed="rId18"/>
            <a:stretch>
              <a:fillRect l="-26606" t="-53022" r="-29649" b="-16178"/>
            </a:stretch>
          </a:blipFill>
        </p:spPr>
      </p:sp>
      <p:sp>
        <p:nvSpPr>
          <p:cNvPr id="33" name="TextBox 33"/>
          <p:cNvSpPr txBox="1"/>
          <p:nvPr/>
        </p:nvSpPr>
        <p:spPr>
          <a:xfrm>
            <a:off x="2329708" y="7023025"/>
            <a:ext cx="1136762" cy="3232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659"/>
              </a:lnSpc>
            </a:pPr>
            <a:r>
              <a:rPr lang="en-US" sz="1899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&lt; 20 ans</a:t>
            </a:r>
          </a:p>
        </p:txBody>
      </p:sp>
      <p:sp>
        <p:nvSpPr>
          <p:cNvPr id="34" name="TextBox 34"/>
          <p:cNvSpPr txBox="1"/>
          <p:nvPr/>
        </p:nvSpPr>
        <p:spPr>
          <a:xfrm>
            <a:off x="1073207" y="4803904"/>
            <a:ext cx="2878702" cy="5773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667"/>
              </a:lnSpc>
            </a:pPr>
            <a:r>
              <a:rPr lang="en-US" sz="3630" b="1">
                <a:solidFill>
                  <a:srgbClr val="000000"/>
                </a:solidFill>
                <a:latin typeface="Agrandir Bold"/>
                <a:ea typeface="Agrandir Bold"/>
                <a:cs typeface="Agrandir Bold"/>
                <a:sym typeface="Agrandir Bold"/>
              </a:rPr>
              <a:t>Population</a:t>
            </a:r>
          </a:p>
        </p:txBody>
      </p:sp>
      <p:sp>
        <p:nvSpPr>
          <p:cNvPr id="35" name="TextBox 35"/>
          <p:cNvSpPr txBox="1"/>
          <p:nvPr/>
        </p:nvSpPr>
        <p:spPr>
          <a:xfrm>
            <a:off x="9453688" y="4778895"/>
            <a:ext cx="3087637" cy="10384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667"/>
              </a:lnSpc>
            </a:pPr>
            <a:r>
              <a:rPr lang="en-US" sz="3630" b="1">
                <a:solidFill>
                  <a:srgbClr val="000000"/>
                </a:solidFill>
                <a:latin typeface="Agrandir Bold"/>
                <a:ea typeface="Agrandir Bold"/>
                <a:cs typeface="Agrandir Bold"/>
                <a:sym typeface="Agrandir Bold"/>
              </a:rPr>
              <a:t>Proportion ALD du 28</a:t>
            </a:r>
          </a:p>
        </p:txBody>
      </p:sp>
      <p:sp>
        <p:nvSpPr>
          <p:cNvPr id="36" name="TextBox 36"/>
          <p:cNvSpPr txBox="1"/>
          <p:nvPr/>
        </p:nvSpPr>
        <p:spPr>
          <a:xfrm>
            <a:off x="14301218" y="8099939"/>
            <a:ext cx="2306456" cy="7799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190"/>
              </a:lnSpc>
            </a:pPr>
            <a:r>
              <a:rPr lang="en-US" sz="2278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avec prise en charge ETP : 5%</a:t>
            </a:r>
          </a:p>
        </p:txBody>
      </p:sp>
      <p:sp>
        <p:nvSpPr>
          <p:cNvPr id="37" name="TextBox 37"/>
          <p:cNvSpPr txBox="1"/>
          <p:nvPr/>
        </p:nvSpPr>
        <p:spPr>
          <a:xfrm>
            <a:off x="13682093" y="4803904"/>
            <a:ext cx="3087637" cy="5773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667"/>
              </a:lnSpc>
            </a:pPr>
            <a:r>
              <a:rPr lang="en-US" sz="3630" b="1">
                <a:solidFill>
                  <a:srgbClr val="000000"/>
                </a:solidFill>
                <a:latin typeface="Agrandir Bold"/>
                <a:ea typeface="Agrandir Bold"/>
                <a:cs typeface="Agrandir Bold"/>
                <a:sym typeface="Agrandir Bold"/>
              </a:rPr>
              <a:t>Constat</a:t>
            </a:r>
          </a:p>
        </p:txBody>
      </p:sp>
      <p:sp>
        <p:nvSpPr>
          <p:cNvPr id="38" name="TextBox 38"/>
          <p:cNvSpPr txBox="1"/>
          <p:nvPr/>
        </p:nvSpPr>
        <p:spPr>
          <a:xfrm>
            <a:off x="2019861" y="8746936"/>
            <a:ext cx="1136762" cy="3232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659"/>
              </a:lnSpc>
            </a:pPr>
            <a:r>
              <a:rPr lang="en-US" sz="1899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&gt; 75 ans</a:t>
            </a:r>
          </a:p>
        </p:txBody>
      </p:sp>
      <p:sp>
        <p:nvSpPr>
          <p:cNvPr id="39" name="TextBox 39"/>
          <p:cNvSpPr txBox="1"/>
          <p:nvPr/>
        </p:nvSpPr>
        <p:spPr>
          <a:xfrm>
            <a:off x="1028700" y="5605553"/>
            <a:ext cx="2558284" cy="8914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785"/>
              </a:lnSpc>
            </a:pPr>
            <a:r>
              <a:rPr lang="en-US" sz="1899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431 277 habitants </a:t>
            </a:r>
          </a:p>
          <a:p>
            <a:pPr algn="l">
              <a:lnSpc>
                <a:spcPts val="1785"/>
              </a:lnSpc>
            </a:pPr>
            <a:r>
              <a:rPr lang="en-US" sz="1899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Axe Dreux et Chartres : 54% </a:t>
            </a:r>
          </a:p>
          <a:p>
            <a:pPr algn="l">
              <a:lnSpc>
                <a:spcPts val="1785"/>
              </a:lnSpc>
            </a:pPr>
            <a:endParaRPr lang="en-US" sz="1899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0" name="TextBox 40"/>
          <p:cNvSpPr txBox="1"/>
          <p:nvPr/>
        </p:nvSpPr>
        <p:spPr>
          <a:xfrm>
            <a:off x="748977" y="9270533"/>
            <a:ext cx="1792155" cy="1746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400"/>
              </a:lnSpc>
            </a:pPr>
            <a:r>
              <a:rPr lang="en-US" sz="1000" i="1">
                <a:solidFill>
                  <a:srgbClr val="000000"/>
                </a:solidFill>
                <a:latin typeface="Montserrat Italics"/>
                <a:ea typeface="Montserrat Italics"/>
                <a:cs typeface="Montserrat Italics"/>
                <a:sym typeface="Montserrat Italics"/>
              </a:rPr>
              <a:t>chiffres 2021</a:t>
            </a:r>
          </a:p>
        </p:txBody>
      </p:sp>
      <p:sp>
        <p:nvSpPr>
          <p:cNvPr id="41" name="TextBox 41"/>
          <p:cNvSpPr txBox="1"/>
          <p:nvPr/>
        </p:nvSpPr>
        <p:spPr>
          <a:xfrm rot="-5400000">
            <a:off x="4276894" y="7240599"/>
            <a:ext cx="2993420" cy="3232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59"/>
              </a:lnSpc>
            </a:pPr>
            <a:r>
              <a:rPr lang="en-US" sz="1899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Cancer</a:t>
            </a:r>
          </a:p>
        </p:txBody>
      </p:sp>
      <p:sp>
        <p:nvSpPr>
          <p:cNvPr id="42" name="TextBox 42"/>
          <p:cNvSpPr txBox="1"/>
          <p:nvPr/>
        </p:nvSpPr>
        <p:spPr>
          <a:xfrm rot="-5400000">
            <a:off x="4934585" y="7231074"/>
            <a:ext cx="2993420" cy="3232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59"/>
              </a:lnSpc>
            </a:pPr>
            <a:r>
              <a:rPr lang="en-US" sz="1899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Cardio-vasculaire</a:t>
            </a:r>
          </a:p>
        </p:txBody>
      </p:sp>
      <p:sp>
        <p:nvSpPr>
          <p:cNvPr id="43" name="TextBox 43"/>
          <p:cNvSpPr txBox="1"/>
          <p:nvPr/>
        </p:nvSpPr>
        <p:spPr>
          <a:xfrm rot="-5400000">
            <a:off x="5632909" y="7231074"/>
            <a:ext cx="2993420" cy="3232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59"/>
              </a:lnSpc>
            </a:pPr>
            <a:r>
              <a:rPr lang="en-US" sz="1899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Accident de la vie</a:t>
            </a:r>
          </a:p>
        </p:txBody>
      </p:sp>
      <p:sp>
        <p:nvSpPr>
          <p:cNvPr id="44" name="TextBox 44"/>
          <p:cNvSpPr txBox="1"/>
          <p:nvPr/>
        </p:nvSpPr>
        <p:spPr>
          <a:xfrm rot="-5400000">
            <a:off x="6332362" y="7156525"/>
            <a:ext cx="2993420" cy="4532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785"/>
              </a:lnSpc>
            </a:pPr>
            <a:r>
              <a:rPr lang="en-US" sz="1899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Maladie du système nerveux</a:t>
            </a:r>
          </a:p>
        </p:txBody>
      </p:sp>
      <p:sp>
        <p:nvSpPr>
          <p:cNvPr id="45" name="TextBox 45"/>
          <p:cNvSpPr txBox="1"/>
          <p:nvPr/>
        </p:nvSpPr>
        <p:spPr>
          <a:xfrm rot="-5400000">
            <a:off x="6946089" y="7221549"/>
            <a:ext cx="2993420" cy="3232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59"/>
              </a:lnSpc>
            </a:pPr>
            <a:r>
              <a:rPr lang="en-US" sz="1899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affection respiratoire</a:t>
            </a:r>
          </a:p>
        </p:txBody>
      </p:sp>
      <p:sp>
        <p:nvSpPr>
          <p:cNvPr id="46" name="TextBox 46"/>
          <p:cNvSpPr txBox="1"/>
          <p:nvPr/>
        </p:nvSpPr>
        <p:spPr>
          <a:xfrm>
            <a:off x="9021892" y="6897215"/>
            <a:ext cx="1525384" cy="3133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15"/>
              </a:lnSpc>
            </a:pPr>
            <a:r>
              <a:rPr lang="en-US" sz="1293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Affection</a:t>
            </a:r>
          </a:p>
          <a:p>
            <a:pPr algn="ctr">
              <a:lnSpc>
                <a:spcPts val="1215"/>
              </a:lnSpc>
            </a:pPr>
            <a:r>
              <a:rPr lang="en-US" sz="1293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psychiatrique</a:t>
            </a:r>
          </a:p>
        </p:txBody>
      </p:sp>
      <p:sp>
        <p:nvSpPr>
          <p:cNvPr id="47" name="TextBox 47"/>
          <p:cNvSpPr txBox="1"/>
          <p:nvPr/>
        </p:nvSpPr>
        <p:spPr>
          <a:xfrm>
            <a:off x="9659267" y="6595731"/>
            <a:ext cx="1525384" cy="1637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15"/>
              </a:lnSpc>
            </a:pPr>
            <a:r>
              <a:rPr lang="en-US" sz="1293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Diabète</a:t>
            </a:r>
          </a:p>
        </p:txBody>
      </p:sp>
      <p:sp>
        <p:nvSpPr>
          <p:cNvPr id="48" name="TextBox 48"/>
          <p:cNvSpPr txBox="1"/>
          <p:nvPr/>
        </p:nvSpPr>
        <p:spPr>
          <a:xfrm>
            <a:off x="10583614" y="6232877"/>
            <a:ext cx="1525384" cy="3133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15"/>
              </a:lnSpc>
            </a:pPr>
            <a:r>
              <a:rPr lang="en-US" sz="1293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Cardio-</a:t>
            </a:r>
          </a:p>
          <a:p>
            <a:pPr algn="ctr">
              <a:lnSpc>
                <a:spcPts val="1215"/>
              </a:lnSpc>
            </a:pPr>
            <a:r>
              <a:rPr lang="en-US" sz="1293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vasculaire</a:t>
            </a:r>
          </a:p>
        </p:txBody>
      </p:sp>
      <p:sp>
        <p:nvSpPr>
          <p:cNvPr id="49" name="TextBox 49"/>
          <p:cNvSpPr txBox="1"/>
          <p:nvPr/>
        </p:nvSpPr>
        <p:spPr>
          <a:xfrm>
            <a:off x="11448642" y="6788034"/>
            <a:ext cx="1525384" cy="1637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15"/>
              </a:lnSpc>
            </a:pPr>
            <a:r>
              <a:rPr lang="en-US" sz="1293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Cancer</a:t>
            </a:r>
          </a:p>
        </p:txBody>
      </p:sp>
      <p:sp>
        <p:nvSpPr>
          <p:cNvPr id="50" name="TextBox 50"/>
          <p:cNvSpPr txBox="1"/>
          <p:nvPr/>
        </p:nvSpPr>
        <p:spPr>
          <a:xfrm>
            <a:off x="12022875" y="7167975"/>
            <a:ext cx="1525384" cy="3133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15"/>
              </a:lnSpc>
            </a:pPr>
            <a:r>
              <a:rPr lang="en-US" sz="1293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Neuro-</a:t>
            </a:r>
          </a:p>
          <a:p>
            <a:pPr algn="ctr">
              <a:lnSpc>
                <a:spcPts val="1215"/>
              </a:lnSpc>
            </a:pPr>
            <a:r>
              <a:rPr lang="en-US" sz="1293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dégénératif</a:t>
            </a:r>
          </a:p>
        </p:txBody>
      </p:sp>
      <p:grpSp>
        <p:nvGrpSpPr>
          <p:cNvPr id="51" name="Group 51"/>
          <p:cNvGrpSpPr/>
          <p:nvPr/>
        </p:nvGrpSpPr>
        <p:grpSpPr>
          <a:xfrm>
            <a:off x="17353598" y="6894195"/>
            <a:ext cx="188595" cy="184785"/>
            <a:chOff x="0" y="0"/>
            <a:chExt cx="251460" cy="246380"/>
          </a:xfrm>
        </p:grpSpPr>
        <p:sp>
          <p:nvSpPr>
            <p:cNvPr id="52" name="Freeform 52"/>
            <p:cNvSpPr/>
            <p:nvPr/>
          </p:nvSpPr>
          <p:spPr>
            <a:xfrm>
              <a:off x="50800" y="49530"/>
              <a:ext cx="148590" cy="151130"/>
            </a:xfrm>
            <a:custGeom>
              <a:avLst/>
              <a:gdLst/>
              <a:ahLst/>
              <a:cxnLst/>
              <a:rect l="l" t="t" r="r" b="b"/>
              <a:pathLst>
                <a:path w="148590" h="151130">
                  <a:moveTo>
                    <a:pt x="148590" y="53340"/>
                  </a:moveTo>
                  <a:cubicBezTo>
                    <a:pt x="129540" y="134620"/>
                    <a:pt x="120650" y="140970"/>
                    <a:pt x="107950" y="146050"/>
                  </a:cubicBezTo>
                  <a:cubicBezTo>
                    <a:pt x="90170" y="151130"/>
                    <a:pt x="53340" y="148590"/>
                    <a:pt x="36830" y="140970"/>
                  </a:cubicBezTo>
                  <a:cubicBezTo>
                    <a:pt x="25400" y="135890"/>
                    <a:pt x="17780" y="125730"/>
                    <a:pt x="11430" y="115570"/>
                  </a:cubicBezTo>
                  <a:cubicBezTo>
                    <a:pt x="5080" y="105410"/>
                    <a:pt x="0" y="93980"/>
                    <a:pt x="0" y="80010"/>
                  </a:cubicBezTo>
                  <a:cubicBezTo>
                    <a:pt x="1270" y="62230"/>
                    <a:pt x="16510" y="29210"/>
                    <a:pt x="29210" y="16510"/>
                  </a:cubicBezTo>
                  <a:cubicBezTo>
                    <a:pt x="38100" y="6350"/>
                    <a:pt x="49530" y="1270"/>
                    <a:pt x="62230" y="1270"/>
                  </a:cubicBezTo>
                  <a:cubicBezTo>
                    <a:pt x="81280" y="0"/>
                    <a:pt x="130810" y="21590"/>
                    <a:pt x="130810" y="21590"/>
                  </a:cubicBezTo>
                </a:path>
              </a:pathLst>
            </a:custGeom>
            <a:solidFill>
              <a:srgbClr val="E7C3D2"/>
            </a:solidFill>
            <a:ln cap="sq">
              <a:noFill/>
              <a:prstDash val="solid"/>
              <a:miter/>
            </a:ln>
          </p:spPr>
        </p:sp>
      </p:grpSp>
      <p:grpSp>
        <p:nvGrpSpPr>
          <p:cNvPr id="53" name="Group 53"/>
          <p:cNvGrpSpPr/>
          <p:nvPr/>
        </p:nvGrpSpPr>
        <p:grpSpPr>
          <a:xfrm>
            <a:off x="17349788" y="6878003"/>
            <a:ext cx="188595" cy="184785"/>
            <a:chOff x="0" y="0"/>
            <a:chExt cx="251460" cy="246380"/>
          </a:xfrm>
        </p:grpSpPr>
        <p:sp>
          <p:nvSpPr>
            <p:cNvPr id="54" name="Freeform 54"/>
            <p:cNvSpPr/>
            <p:nvPr/>
          </p:nvSpPr>
          <p:spPr>
            <a:xfrm>
              <a:off x="49530" y="49530"/>
              <a:ext cx="149860" cy="151130"/>
            </a:xfrm>
            <a:custGeom>
              <a:avLst/>
              <a:gdLst/>
              <a:ahLst/>
              <a:cxnLst/>
              <a:rect l="l" t="t" r="r" b="b"/>
              <a:pathLst>
                <a:path w="149860" h="151130">
                  <a:moveTo>
                    <a:pt x="149860" y="53340"/>
                  </a:moveTo>
                  <a:cubicBezTo>
                    <a:pt x="130810" y="134620"/>
                    <a:pt x="121920" y="142240"/>
                    <a:pt x="109220" y="146050"/>
                  </a:cubicBezTo>
                  <a:cubicBezTo>
                    <a:pt x="91440" y="151130"/>
                    <a:pt x="54610" y="148590"/>
                    <a:pt x="38100" y="140970"/>
                  </a:cubicBezTo>
                  <a:cubicBezTo>
                    <a:pt x="25400" y="135890"/>
                    <a:pt x="17780" y="125730"/>
                    <a:pt x="12700" y="115570"/>
                  </a:cubicBezTo>
                  <a:cubicBezTo>
                    <a:pt x="6350" y="105410"/>
                    <a:pt x="0" y="93980"/>
                    <a:pt x="1270" y="81280"/>
                  </a:cubicBezTo>
                  <a:cubicBezTo>
                    <a:pt x="2540" y="62230"/>
                    <a:pt x="17780" y="29210"/>
                    <a:pt x="30480" y="16510"/>
                  </a:cubicBezTo>
                  <a:cubicBezTo>
                    <a:pt x="39370" y="7620"/>
                    <a:pt x="50800" y="2540"/>
                    <a:pt x="63500" y="1270"/>
                  </a:cubicBezTo>
                  <a:cubicBezTo>
                    <a:pt x="82550" y="0"/>
                    <a:pt x="130810" y="22860"/>
                    <a:pt x="130810" y="22860"/>
                  </a:cubicBezTo>
                </a:path>
              </a:pathLst>
            </a:custGeom>
            <a:solidFill>
              <a:srgbClr val="E7C3D2"/>
            </a:solidFill>
            <a:ln cap="sq">
              <a:noFill/>
              <a:prstDash val="solid"/>
              <a:miter/>
            </a:ln>
          </p:spPr>
        </p:sp>
      </p:grpSp>
      <p:grpSp>
        <p:nvGrpSpPr>
          <p:cNvPr id="55" name="Group 55"/>
          <p:cNvGrpSpPr/>
          <p:nvPr/>
        </p:nvGrpSpPr>
        <p:grpSpPr>
          <a:xfrm>
            <a:off x="17369790" y="6894195"/>
            <a:ext cx="188595" cy="184785"/>
            <a:chOff x="0" y="0"/>
            <a:chExt cx="251460" cy="246380"/>
          </a:xfrm>
        </p:grpSpPr>
        <p:sp>
          <p:nvSpPr>
            <p:cNvPr id="56" name="Freeform 56"/>
            <p:cNvSpPr/>
            <p:nvPr/>
          </p:nvSpPr>
          <p:spPr>
            <a:xfrm>
              <a:off x="49530" y="49530"/>
              <a:ext cx="149860" cy="151130"/>
            </a:xfrm>
            <a:custGeom>
              <a:avLst/>
              <a:gdLst/>
              <a:ahLst/>
              <a:cxnLst/>
              <a:rect l="l" t="t" r="r" b="b"/>
              <a:pathLst>
                <a:path w="149860" h="151130">
                  <a:moveTo>
                    <a:pt x="149860" y="53340"/>
                  </a:moveTo>
                  <a:cubicBezTo>
                    <a:pt x="130810" y="134620"/>
                    <a:pt x="120650" y="140970"/>
                    <a:pt x="107950" y="146050"/>
                  </a:cubicBezTo>
                  <a:cubicBezTo>
                    <a:pt x="91440" y="151130"/>
                    <a:pt x="54610" y="148590"/>
                    <a:pt x="38100" y="140970"/>
                  </a:cubicBezTo>
                  <a:cubicBezTo>
                    <a:pt x="25400" y="135890"/>
                    <a:pt x="17780" y="125730"/>
                    <a:pt x="11430" y="115570"/>
                  </a:cubicBezTo>
                  <a:cubicBezTo>
                    <a:pt x="6350" y="105410"/>
                    <a:pt x="0" y="93980"/>
                    <a:pt x="1270" y="80010"/>
                  </a:cubicBezTo>
                  <a:cubicBezTo>
                    <a:pt x="2540" y="62230"/>
                    <a:pt x="17780" y="29210"/>
                    <a:pt x="30480" y="16510"/>
                  </a:cubicBezTo>
                  <a:cubicBezTo>
                    <a:pt x="39370" y="6350"/>
                    <a:pt x="50800" y="1270"/>
                    <a:pt x="63500" y="1270"/>
                  </a:cubicBezTo>
                  <a:cubicBezTo>
                    <a:pt x="82550" y="0"/>
                    <a:pt x="130810" y="21590"/>
                    <a:pt x="130810" y="21590"/>
                  </a:cubicBezTo>
                </a:path>
              </a:pathLst>
            </a:custGeom>
            <a:solidFill>
              <a:srgbClr val="E7C3D2"/>
            </a:solidFill>
            <a:ln cap="sq">
              <a:noFill/>
              <a:prstDash val="solid"/>
              <a:miter/>
            </a:ln>
          </p:spPr>
        </p:sp>
      </p:grpSp>
      <p:grpSp>
        <p:nvGrpSpPr>
          <p:cNvPr id="57" name="Group 57"/>
          <p:cNvGrpSpPr/>
          <p:nvPr/>
        </p:nvGrpSpPr>
        <p:grpSpPr>
          <a:xfrm>
            <a:off x="17385982" y="6901815"/>
            <a:ext cx="188595" cy="184785"/>
            <a:chOff x="0" y="0"/>
            <a:chExt cx="251460" cy="246380"/>
          </a:xfrm>
        </p:grpSpPr>
        <p:sp>
          <p:nvSpPr>
            <p:cNvPr id="58" name="Freeform 58"/>
            <p:cNvSpPr/>
            <p:nvPr/>
          </p:nvSpPr>
          <p:spPr>
            <a:xfrm>
              <a:off x="49530" y="49530"/>
              <a:ext cx="149860" cy="151130"/>
            </a:xfrm>
            <a:custGeom>
              <a:avLst/>
              <a:gdLst/>
              <a:ahLst/>
              <a:cxnLst/>
              <a:rect l="l" t="t" r="r" b="b"/>
              <a:pathLst>
                <a:path w="149860" h="151130">
                  <a:moveTo>
                    <a:pt x="149860" y="53340"/>
                  </a:moveTo>
                  <a:cubicBezTo>
                    <a:pt x="129540" y="134620"/>
                    <a:pt x="120650" y="142240"/>
                    <a:pt x="107950" y="146050"/>
                  </a:cubicBezTo>
                  <a:cubicBezTo>
                    <a:pt x="90170" y="151130"/>
                    <a:pt x="54610" y="149860"/>
                    <a:pt x="38100" y="142240"/>
                  </a:cubicBezTo>
                  <a:cubicBezTo>
                    <a:pt x="25400" y="135890"/>
                    <a:pt x="17780" y="125730"/>
                    <a:pt x="11430" y="115570"/>
                  </a:cubicBezTo>
                  <a:cubicBezTo>
                    <a:pt x="5080" y="105410"/>
                    <a:pt x="0" y="93980"/>
                    <a:pt x="1270" y="81280"/>
                  </a:cubicBezTo>
                  <a:cubicBezTo>
                    <a:pt x="2540" y="62230"/>
                    <a:pt x="16510" y="29210"/>
                    <a:pt x="30480" y="16510"/>
                  </a:cubicBezTo>
                  <a:cubicBezTo>
                    <a:pt x="39370" y="7620"/>
                    <a:pt x="49530" y="2540"/>
                    <a:pt x="63500" y="1270"/>
                  </a:cubicBezTo>
                  <a:cubicBezTo>
                    <a:pt x="81280" y="0"/>
                    <a:pt x="130810" y="22860"/>
                    <a:pt x="130810" y="22860"/>
                  </a:cubicBezTo>
                </a:path>
              </a:pathLst>
            </a:custGeom>
            <a:solidFill>
              <a:srgbClr val="E7C3D2"/>
            </a:solidFill>
            <a:ln cap="sq">
              <a:noFill/>
              <a:prstDash val="solid"/>
              <a:miter/>
            </a:ln>
          </p:spPr>
        </p:sp>
      </p:grpSp>
      <p:grpSp>
        <p:nvGrpSpPr>
          <p:cNvPr id="59" name="Group 59"/>
          <p:cNvGrpSpPr/>
          <p:nvPr/>
        </p:nvGrpSpPr>
        <p:grpSpPr>
          <a:xfrm>
            <a:off x="17329785" y="6874193"/>
            <a:ext cx="188595" cy="184785"/>
            <a:chOff x="0" y="0"/>
            <a:chExt cx="251460" cy="246380"/>
          </a:xfrm>
        </p:grpSpPr>
        <p:sp>
          <p:nvSpPr>
            <p:cNvPr id="60" name="Freeform 60"/>
            <p:cNvSpPr/>
            <p:nvPr/>
          </p:nvSpPr>
          <p:spPr>
            <a:xfrm>
              <a:off x="50800" y="49530"/>
              <a:ext cx="148590" cy="151130"/>
            </a:xfrm>
            <a:custGeom>
              <a:avLst/>
              <a:gdLst/>
              <a:ahLst/>
              <a:cxnLst/>
              <a:rect l="l" t="t" r="r" b="b"/>
              <a:pathLst>
                <a:path w="148590" h="151130">
                  <a:moveTo>
                    <a:pt x="148590" y="53340"/>
                  </a:moveTo>
                  <a:cubicBezTo>
                    <a:pt x="129540" y="134620"/>
                    <a:pt x="120650" y="142240"/>
                    <a:pt x="107950" y="146050"/>
                  </a:cubicBezTo>
                  <a:cubicBezTo>
                    <a:pt x="90170" y="151130"/>
                    <a:pt x="53340" y="148590"/>
                    <a:pt x="36830" y="140970"/>
                  </a:cubicBezTo>
                  <a:cubicBezTo>
                    <a:pt x="24130" y="135890"/>
                    <a:pt x="16510" y="125730"/>
                    <a:pt x="11430" y="115570"/>
                  </a:cubicBezTo>
                  <a:cubicBezTo>
                    <a:pt x="5080" y="105410"/>
                    <a:pt x="0" y="93980"/>
                    <a:pt x="0" y="81280"/>
                  </a:cubicBezTo>
                  <a:cubicBezTo>
                    <a:pt x="1270" y="62230"/>
                    <a:pt x="16510" y="29210"/>
                    <a:pt x="29210" y="16510"/>
                  </a:cubicBezTo>
                  <a:cubicBezTo>
                    <a:pt x="38100" y="6350"/>
                    <a:pt x="49530" y="2540"/>
                    <a:pt x="62230" y="1270"/>
                  </a:cubicBezTo>
                  <a:cubicBezTo>
                    <a:pt x="81280" y="0"/>
                    <a:pt x="129540" y="22860"/>
                    <a:pt x="129540" y="22860"/>
                  </a:cubicBezTo>
                </a:path>
              </a:pathLst>
            </a:custGeom>
            <a:solidFill>
              <a:srgbClr val="E7C3D2"/>
            </a:solidFill>
            <a:ln cap="sq">
              <a:noFill/>
              <a:prstDash val="solid"/>
              <a:miter/>
            </a:ln>
          </p:spPr>
        </p:sp>
      </p:grpSp>
      <p:sp>
        <p:nvSpPr>
          <p:cNvPr id="61" name="AutoShape 61"/>
          <p:cNvSpPr/>
          <p:nvPr/>
        </p:nvSpPr>
        <p:spPr>
          <a:xfrm flipH="1">
            <a:off x="16607674" y="6966585"/>
            <a:ext cx="761019" cy="1542368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arrow" w="med" len="sm"/>
          </a:ln>
        </p:spPr>
      </p:sp>
      <p:sp>
        <p:nvSpPr>
          <p:cNvPr id="62" name="Freeform 62"/>
          <p:cNvSpPr/>
          <p:nvPr/>
        </p:nvSpPr>
        <p:spPr>
          <a:xfrm rot="-10800000">
            <a:off x="-8086021" y="-1973519"/>
            <a:ext cx="10146928" cy="8105639"/>
          </a:xfrm>
          <a:custGeom>
            <a:avLst/>
            <a:gdLst/>
            <a:ahLst/>
            <a:cxnLst/>
            <a:rect l="l" t="t" r="r" b="b"/>
            <a:pathLst>
              <a:path w="10146928" h="8105639">
                <a:moveTo>
                  <a:pt x="0" y="0"/>
                </a:moveTo>
                <a:lnTo>
                  <a:pt x="10146928" y="0"/>
                </a:lnTo>
                <a:lnTo>
                  <a:pt x="10146928" y="8105639"/>
                </a:lnTo>
                <a:lnTo>
                  <a:pt x="0" y="8105639"/>
                </a:lnTo>
                <a:lnTo>
                  <a:pt x="0" y="0"/>
                </a:lnTo>
                <a:close/>
              </a:path>
            </a:pathLst>
          </a:custGeom>
          <a:blipFill>
            <a:blip r:embed="rId19"/>
            <a:stretch>
              <a:fillRect t="-1529" r="-35456"/>
            </a:stretch>
          </a:blipFill>
        </p:spPr>
      </p:sp>
      <p:grpSp>
        <p:nvGrpSpPr>
          <p:cNvPr id="63" name="Group 63"/>
          <p:cNvGrpSpPr/>
          <p:nvPr/>
        </p:nvGrpSpPr>
        <p:grpSpPr>
          <a:xfrm rot="-7597952">
            <a:off x="-5799192" y="-2546286"/>
            <a:ext cx="8214512" cy="4752536"/>
            <a:chOff x="0" y="0"/>
            <a:chExt cx="2053966" cy="1188329"/>
          </a:xfrm>
        </p:grpSpPr>
        <p:sp>
          <p:nvSpPr>
            <p:cNvPr id="64" name="Freeform 64"/>
            <p:cNvSpPr/>
            <p:nvPr/>
          </p:nvSpPr>
          <p:spPr>
            <a:xfrm rot="-5400000">
              <a:off x="432818" y="-432818"/>
              <a:ext cx="1188329" cy="2053966"/>
            </a:xfrm>
            <a:custGeom>
              <a:avLst/>
              <a:gdLst/>
              <a:ahLst/>
              <a:cxnLst/>
              <a:rect l="l" t="t" r="r" b="b"/>
              <a:pathLst>
                <a:path w="1188329" h="2053966">
                  <a:moveTo>
                    <a:pt x="1188330" y="51836"/>
                  </a:moveTo>
                  <a:lnTo>
                    <a:pt x="1188330" y="2002130"/>
                  </a:lnTo>
                  <a:cubicBezTo>
                    <a:pt x="1188330" y="2030758"/>
                    <a:pt x="1165122" y="2053966"/>
                    <a:pt x="1136494" y="2053966"/>
                  </a:cubicBezTo>
                  <a:lnTo>
                    <a:pt x="51836" y="2053966"/>
                  </a:lnTo>
                  <a:cubicBezTo>
                    <a:pt x="23208" y="2053966"/>
                    <a:pt x="0" y="2030758"/>
                    <a:pt x="0" y="2002130"/>
                  </a:cubicBezTo>
                  <a:lnTo>
                    <a:pt x="0" y="51836"/>
                  </a:lnTo>
                  <a:cubicBezTo>
                    <a:pt x="0" y="23207"/>
                    <a:pt x="23208" y="0"/>
                    <a:pt x="51836" y="0"/>
                  </a:cubicBezTo>
                  <a:lnTo>
                    <a:pt x="1136494" y="0"/>
                  </a:lnTo>
                  <a:cubicBezTo>
                    <a:pt x="1165122" y="0"/>
                    <a:pt x="1188330" y="23207"/>
                    <a:pt x="1188330" y="51836"/>
                  </a:cubicBezTo>
                  <a:close/>
                </a:path>
              </a:pathLst>
            </a:custGeom>
            <a:blipFill>
              <a:blip r:embed="rId20"/>
              <a:stretch>
                <a:fillRect r="-53454" b="-6615"/>
              </a:stretch>
            </a:blipFill>
          </p:spPr>
        </p:sp>
      </p:grpSp>
      <p:sp>
        <p:nvSpPr>
          <p:cNvPr id="65" name="TextBox 65"/>
          <p:cNvSpPr txBox="1"/>
          <p:nvPr/>
        </p:nvSpPr>
        <p:spPr>
          <a:xfrm>
            <a:off x="748977" y="962025"/>
            <a:ext cx="6228559" cy="15645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060"/>
              </a:lnSpc>
            </a:pPr>
            <a:r>
              <a:rPr lang="en-US" sz="6000" b="1" dirty="0" err="1">
                <a:solidFill>
                  <a:srgbClr val="000000"/>
                </a:solidFill>
                <a:latin typeface="Agrandir Bold"/>
                <a:ea typeface="Agrandir Bold"/>
                <a:cs typeface="Agrandir Bold"/>
                <a:sym typeface="Agrandir Bold"/>
              </a:rPr>
              <a:t>Etat</a:t>
            </a:r>
            <a:r>
              <a:rPr lang="en-US" sz="6000" b="1" dirty="0">
                <a:solidFill>
                  <a:srgbClr val="000000"/>
                </a:solidFill>
                <a:latin typeface="Agrandir Bold"/>
                <a:ea typeface="Agrandir Bold"/>
                <a:cs typeface="Agrandir Bold"/>
                <a:sym typeface="Agrandir Bold"/>
              </a:rPr>
              <a:t> des </a:t>
            </a:r>
            <a:r>
              <a:rPr lang="en-US" sz="6000" b="1" dirty="0" err="1">
                <a:solidFill>
                  <a:srgbClr val="000000"/>
                </a:solidFill>
                <a:latin typeface="Agrandir Bold"/>
                <a:ea typeface="Agrandir Bold"/>
                <a:cs typeface="Agrandir Bold"/>
                <a:sym typeface="Agrandir Bold"/>
              </a:rPr>
              <a:t>lieux</a:t>
            </a:r>
            <a:r>
              <a:rPr lang="en-US" sz="6000" b="1" dirty="0">
                <a:solidFill>
                  <a:srgbClr val="000000"/>
                </a:solidFill>
                <a:latin typeface="Agrandir Bold"/>
                <a:ea typeface="Agrandir Bold"/>
                <a:cs typeface="Agrandir Bold"/>
                <a:sym typeface="Agrandir Bold"/>
              </a:rPr>
              <a:t> </a:t>
            </a:r>
            <a:r>
              <a:rPr lang="en-US" sz="6000" b="1" dirty="0" err="1">
                <a:solidFill>
                  <a:srgbClr val="000000"/>
                </a:solidFill>
                <a:latin typeface="Agrandir Bold"/>
                <a:ea typeface="Agrandir Bold"/>
                <a:cs typeface="Agrandir Bold"/>
                <a:sym typeface="Agrandir Bold"/>
              </a:rPr>
              <a:t>en</a:t>
            </a:r>
            <a:r>
              <a:rPr lang="en-US" sz="6000" b="1" dirty="0">
                <a:solidFill>
                  <a:srgbClr val="000000"/>
                </a:solidFill>
                <a:latin typeface="Agrandir Bold"/>
                <a:ea typeface="Agrandir Bold"/>
                <a:cs typeface="Agrandir Bold"/>
                <a:sym typeface="Agrandir Bold"/>
              </a:rPr>
              <a:t> </a:t>
            </a:r>
            <a:r>
              <a:rPr lang="en-US" sz="6000" b="1" dirty="0" smtClean="0">
                <a:solidFill>
                  <a:srgbClr val="000000"/>
                </a:solidFill>
                <a:latin typeface="Agrandir Bold"/>
                <a:ea typeface="Agrandir Bold"/>
                <a:cs typeface="Agrandir Bold"/>
                <a:sym typeface="Agrandir Bold"/>
              </a:rPr>
              <a:t>Eure-et-Loir</a:t>
            </a:r>
            <a:endParaRPr lang="en-US" sz="6000" b="1" dirty="0">
              <a:solidFill>
                <a:srgbClr val="000000"/>
              </a:solidFill>
              <a:latin typeface="Agrandir Bold"/>
              <a:ea typeface="Agrandir Bold"/>
              <a:cs typeface="Agrandir Bold"/>
              <a:sym typeface="Agrandir Bold"/>
            </a:endParaRPr>
          </a:p>
        </p:txBody>
      </p:sp>
      <p:sp>
        <p:nvSpPr>
          <p:cNvPr id="66" name="Freeform 23"/>
          <p:cNvSpPr/>
          <p:nvPr/>
        </p:nvSpPr>
        <p:spPr>
          <a:xfrm>
            <a:off x="14284704" y="9472612"/>
            <a:ext cx="3194623" cy="701829"/>
          </a:xfrm>
          <a:custGeom>
            <a:avLst/>
            <a:gdLst/>
            <a:ahLst/>
            <a:cxnLst/>
            <a:rect l="l" t="t" r="r" b="b"/>
            <a:pathLst>
              <a:path w="4157483" h="956221">
                <a:moveTo>
                  <a:pt x="0" y="0"/>
                </a:moveTo>
                <a:lnTo>
                  <a:pt x="4157483" y="0"/>
                </a:lnTo>
                <a:lnTo>
                  <a:pt x="4157483" y="956221"/>
                </a:lnTo>
                <a:lnTo>
                  <a:pt x="0" y="956221"/>
                </a:lnTo>
                <a:lnTo>
                  <a:pt x="0" y="0"/>
                </a:lnTo>
                <a:close/>
              </a:path>
            </a:pathLst>
          </a:custGeom>
          <a:blipFill>
            <a:blip r:embed="rId21"/>
            <a:stretch>
              <a:fillRect/>
            </a:stretch>
          </a:blipFill>
        </p:spPr>
      </p:sp>
      <p:sp>
        <p:nvSpPr>
          <p:cNvPr id="67" name="ZoneTexte 66"/>
          <p:cNvSpPr txBox="1"/>
          <p:nvPr/>
        </p:nvSpPr>
        <p:spPr>
          <a:xfrm>
            <a:off x="228600" y="9759650"/>
            <a:ext cx="66612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CNRC - 02.10.2025</a:t>
            </a:r>
            <a:endParaRPr lang="fr-FR" dirty="0"/>
          </a:p>
        </p:txBody>
      </p:sp>
      <p:sp>
        <p:nvSpPr>
          <p:cNvPr id="68" name="AutoShape 14"/>
          <p:cNvSpPr/>
          <p:nvPr/>
        </p:nvSpPr>
        <p:spPr>
          <a:xfrm>
            <a:off x="2211704" y="9944316"/>
            <a:ext cx="11885295" cy="2191"/>
          </a:xfrm>
          <a:prstGeom prst="line">
            <a:avLst/>
          </a:prstGeom>
          <a:ln w="2857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ZoneTexte 29"/>
          <p:cNvSpPr txBox="1"/>
          <p:nvPr/>
        </p:nvSpPr>
        <p:spPr>
          <a:xfrm>
            <a:off x="228600" y="9944100"/>
            <a:ext cx="66612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CNRC - 02.10.2025</a:t>
            </a:r>
            <a:endParaRPr lang="fr-FR" dirty="0"/>
          </a:p>
        </p:txBody>
      </p:sp>
      <p:sp>
        <p:nvSpPr>
          <p:cNvPr id="2" name="Freeform 2"/>
          <p:cNvSpPr/>
          <p:nvPr/>
        </p:nvSpPr>
        <p:spPr>
          <a:xfrm rot="-636142">
            <a:off x="8472888" y="-3056945"/>
            <a:ext cx="10146928" cy="6867746"/>
          </a:xfrm>
          <a:custGeom>
            <a:avLst/>
            <a:gdLst/>
            <a:ahLst/>
            <a:cxnLst/>
            <a:rect l="l" t="t" r="r" b="b"/>
            <a:pathLst>
              <a:path w="10146928" h="6867746">
                <a:moveTo>
                  <a:pt x="0" y="0"/>
                </a:moveTo>
                <a:lnTo>
                  <a:pt x="10146928" y="0"/>
                </a:lnTo>
                <a:lnTo>
                  <a:pt x="10146928" y="6867746"/>
                </a:lnTo>
                <a:lnTo>
                  <a:pt x="0" y="686774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9829" r="-35456"/>
            </a:stretch>
          </a:blipFill>
        </p:spPr>
      </p:sp>
      <p:grpSp>
        <p:nvGrpSpPr>
          <p:cNvPr id="3" name="Group 3"/>
          <p:cNvGrpSpPr/>
          <p:nvPr/>
        </p:nvGrpSpPr>
        <p:grpSpPr>
          <a:xfrm rot="2565905">
            <a:off x="14210578" y="848791"/>
            <a:ext cx="8214512" cy="4752536"/>
            <a:chOff x="0" y="0"/>
            <a:chExt cx="2053966" cy="1188329"/>
          </a:xfrm>
        </p:grpSpPr>
        <p:sp>
          <p:nvSpPr>
            <p:cNvPr id="4" name="Freeform 4"/>
            <p:cNvSpPr/>
            <p:nvPr/>
          </p:nvSpPr>
          <p:spPr>
            <a:xfrm rot="-5400000">
              <a:off x="432818" y="-432818"/>
              <a:ext cx="1188329" cy="2053966"/>
            </a:xfrm>
            <a:custGeom>
              <a:avLst/>
              <a:gdLst/>
              <a:ahLst/>
              <a:cxnLst/>
              <a:rect l="l" t="t" r="r" b="b"/>
              <a:pathLst>
                <a:path w="1188329" h="2053966">
                  <a:moveTo>
                    <a:pt x="1188330" y="51836"/>
                  </a:moveTo>
                  <a:lnTo>
                    <a:pt x="1188330" y="2002130"/>
                  </a:lnTo>
                  <a:cubicBezTo>
                    <a:pt x="1188330" y="2030758"/>
                    <a:pt x="1165122" y="2053966"/>
                    <a:pt x="1136494" y="2053966"/>
                  </a:cubicBezTo>
                  <a:lnTo>
                    <a:pt x="51836" y="2053966"/>
                  </a:lnTo>
                  <a:cubicBezTo>
                    <a:pt x="23208" y="2053966"/>
                    <a:pt x="0" y="2030758"/>
                    <a:pt x="0" y="2002130"/>
                  </a:cubicBezTo>
                  <a:lnTo>
                    <a:pt x="0" y="51836"/>
                  </a:lnTo>
                  <a:cubicBezTo>
                    <a:pt x="0" y="23207"/>
                    <a:pt x="23208" y="0"/>
                    <a:pt x="51836" y="0"/>
                  </a:cubicBezTo>
                  <a:lnTo>
                    <a:pt x="1136494" y="0"/>
                  </a:lnTo>
                  <a:cubicBezTo>
                    <a:pt x="1165122" y="0"/>
                    <a:pt x="1188330" y="23207"/>
                    <a:pt x="1188330" y="51836"/>
                  </a:cubicBezTo>
                  <a:close/>
                </a:path>
              </a:pathLst>
            </a:custGeom>
            <a:blipFill>
              <a:blip r:embed="rId3"/>
              <a:stretch>
                <a:fillRect r="-53454" b="-6615"/>
              </a:stretch>
            </a:blipFill>
          </p:spPr>
        </p:sp>
      </p:grpSp>
      <p:grpSp>
        <p:nvGrpSpPr>
          <p:cNvPr id="5" name="Group 5"/>
          <p:cNvGrpSpPr/>
          <p:nvPr/>
        </p:nvGrpSpPr>
        <p:grpSpPr>
          <a:xfrm>
            <a:off x="6473699" y="6491583"/>
            <a:ext cx="11243178" cy="3216620"/>
            <a:chOff x="0" y="0"/>
            <a:chExt cx="4140539" cy="1184589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4140539" cy="1184589"/>
            </a:xfrm>
            <a:custGeom>
              <a:avLst/>
              <a:gdLst/>
              <a:ahLst/>
              <a:cxnLst/>
              <a:rect l="l" t="t" r="r" b="b"/>
              <a:pathLst>
                <a:path w="4140539" h="1184589">
                  <a:moveTo>
                    <a:pt x="35118" y="0"/>
                  </a:moveTo>
                  <a:lnTo>
                    <a:pt x="4105421" y="0"/>
                  </a:lnTo>
                  <a:cubicBezTo>
                    <a:pt x="4124816" y="0"/>
                    <a:pt x="4140539" y="15723"/>
                    <a:pt x="4140539" y="35118"/>
                  </a:cubicBezTo>
                  <a:lnTo>
                    <a:pt x="4140539" y="1149471"/>
                  </a:lnTo>
                  <a:cubicBezTo>
                    <a:pt x="4140539" y="1168866"/>
                    <a:pt x="4124816" y="1184589"/>
                    <a:pt x="4105421" y="1184589"/>
                  </a:cubicBezTo>
                  <a:lnTo>
                    <a:pt x="35118" y="1184589"/>
                  </a:lnTo>
                  <a:cubicBezTo>
                    <a:pt x="15723" y="1184589"/>
                    <a:pt x="0" y="1168866"/>
                    <a:pt x="0" y="1149471"/>
                  </a:cubicBezTo>
                  <a:lnTo>
                    <a:pt x="0" y="35118"/>
                  </a:lnTo>
                  <a:cubicBezTo>
                    <a:pt x="0" y="15723"/>
                    <a:pt x="15723" y="0"/>
                    <a:pt x="35118" y="0"/>
                  </a:cubicBezTo>
                  <a:close/>
                </a:path>
              </a:pathLst>
            </a:custGeom>
            <a:solidFill>
              <a:srgbClr val="E28588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38100"/>
              <a:ext cx="4140539" cy="122268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6473699" y="2630217"/>
            <a:ext cx="11243178" cy="5061283"/>
            <a:chOff x="0" y="0"/>
            <a:chExt cx="4140539" cy="186392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4140539" cy="1863925"/>
            </a:xfrm>
            <a:custGeom>
              <a:avLst/>
              <a:gdLst/>
              <a:ahLst/>
              <a:cxnLst/>
              <a:rect l="l" t="t" r="r" b="b"/>
              <a:pathLst>
                <a:path w="4140539" h="1863925">
                  <a:moveTo>
                    <a:pt x="35118" y="0"/>
                  </a:moveTo>
                  <a:lnTo>
                    <a:pt x="4105421" y="0"/>
                  </a:lnTo>
                  <a:cubicBezTo>
                    <a:pt x="4124816" y="0"/>
                    <a:pt x="4140539" y="15723"/>
                    <a:pt x="4140539" y="35118"/>
                  </a:cubicBezTo>
                  <a:lnTo>
                    <a:pt x="4140539" y="1828807"/>
                  </a:lnTo>
                  <a:cubicBezTo>
                    <a:pt x="4140539" y="1848202"/>
                    <a:pt x="4124816" y="1863925"/>
                    <a:pt x="4105421" y="1863925"/>
                  </a:cubicBezTo>
                  <a:lnTo>
                    <a:pt x="35118" y="1863925"/>
                  </a:lnTo>
                  <a:cubicBezTo>
                    <a:pt x="15723" y="1863925"/>
                    <a:pt x="0" y="1848202"/>
                    <a:pt x="0" y="1828807"/>
                  </a:cubicBezTo>
                  <a:lnTo>
                    <a:pt x="0" y="35118"/>
                  </a:lnTo>
                  <a:cubicBezTo>
                    <a:pt x="0" y="15723"/>
                    <a:pt x="15723" y="0"/>
                    <a:pt x="35118" y="0"/>
                  </a:cubicBezTo>
                  <a:close/>
                </a:path>
              </a:pathLst>
            </a:custGeom>
            <a:solidFill>
              <a:srgbClr val="E4E4E4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0" y="-38100"/>
              <a:ext cx="4140539" cy="1902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6473699" y="2582594"/>
            <a:ext cx="11243178" cy="3125893"/>
            <a:chOff x="0" y="-7378"/>
            <a:chExt cx="1741863" cy="484283"/>
          </a:xfrm>
        </p:grpSpPr>
        <p:sp>
          <p:nvSpPr>
            <p:cNvPr id="12" name="Freeform 12"/>
            <p:cNvSpPr/>
            <p:nvPr/>
          </p:nvSpPr>
          <p:spPr>
            <a:xfrm>
              <a:off x="0" y="-7378"/>
              <a:ext cx="1741863" cy="484283"/>
            </a:xfrm>
            <a:custGeom>
              <a:avLst/>
              <a:gdLst/>
              <a:ahLst/>
              <a:cxnLst/>
              <a:rect l="l" t="t" r="r" b="b"/>
              <a:pathLst>
                <a:path w="1741862" h="476905">
                  <a:moveTo>
                    <a:pt x="33052" y="0"/>
                  </a:moveTo>
                  <a:lnTo>
                    <a:pt x="1708810" y="0"/>
                  </a:lnTo>
                  <a:cubicBezTo>
                    <a:pt x="1717576" y="0"/>
                    <a:pt x="1725983" y="3482"/>
                    <a:pt x="1732182" y="9681"/>
                  </a:cubicBezTo>
                  <a:cubicBezTo>
                    <a:pt x="1738380" y="15879"/>
                    <a:pt x="1741862" y="24286"/>
                    <a:pt x="1741862" y="33052"/>
                  </a:cubicBezTo>
                  <a:lnTo>
                    <a:pt x="1741862" y="443852"/>
                  </a:lnTo>
                  <a:cubicBezTo>
                    <a:pt x="1741862" y="452618"/>
                    <a:pt x="1738380" y="461025"/>
                    <a:pt x="1732182" y="467224"/>
                  </a:cubicBezTo>
                  <a:cubicBezTo>
                    <a:pt x="1725983" y="473422"/>
                    <a:pt x="1717576" y="476905"/>
                    <a:pt x="1708810" y="476905"/>
                  </a:cubicBezTo>
                  <a:lnTo>
                    <a:pt x="33052" y="476905"/>
                  </a:lnTo>
                  <a:cubicBezTo>
                    <a:pt x="24286" y="476905"/>
                    <a:pt x="15879" y="473422"/>
                    <a:pt x="9681" y="467224"/>
                  </a:cubicBezTo>
                  <a:cubicBezTo>
                    <a:pt x="3482" y="461025"/>
                    <a:pt x="0" y="452618"/>
                    <a:pt x="0" y="443852"/>
                  </a:cubicBezTo>
                  <a:lnTo>
                    <a:pt x="0" y="33052"/>
                  </a:lnTo>
                  <a:cubicBezTo>
                    <a:pt x="0" y="24286"/>
                    <a:pt x="3482" y="15879"/>
                    <a:pt x="9681" y="9681"/>
                  </a:cubicBezTo>
                  <a:cubicBezTo>
                    <a:pt x="15879" y="3482"/>
                    <a:pt x="24286" y="0"/>
                    <a:pt x="33052" y="0"/>
                  </a:cubicBezTo>
                  <a:close/>
                </a:path>
              </a:pathLst>
            </a:custGeom>
            <a:solidFill>
              <a:srgbClr val="F6BD50"/>
            </a:solidFill>
            <a:ln w="12700">
              <a:noFill/>
            </a:ln>
          </p:spPr>
        </p:sp>
      </p:grpSp>
      <p:grpSp>
        <p:nvGrpSpPr>
          <p:cNvPr id="13" name="Group 13"/>
          <p:cNvGrpSpPr/>
          <p:nvPr/>
        </p:nvGrpSpPr>
        <p:grpSpPr>
          <a:xfrm>
            <a:off x="341090" y="2343514"/>
            <a:ext cx="5701428" cy="7750660"/>
            <a:chOff x="0" y="0"/>
            <a:chExt cx="2099672" cy="2854345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2099672" cy="2854345"/>
            </a:xfrm>
            <a:custGeom>
              <a:avLst/>
              <a:gdLst/>
              <a:ahLst/>
              <a:cxnLst/>
              <a:rect l="l" t="t" r="r" b="b"/>
              <a:pathLst>
                <a:path w="2099672" h="2854345">
                  <a:moveTo>
                    <a:pt x="69252" y="0"/>
                  </a:moveTo>
                  <a:lnTo>
                    <a:pt x="2030420" y="0"/>
                  </a:lnTo>
                  <a:cubicBezTo>
                    <a:pt x="2068667" y="0"/>
                    <a:pt x="2099672" y="31005"/>
                    <a:pt x="2099672" y="69252"/>
                  </a:cubicBezTo>
                  <a:lnTo>
                    <a:pt x="2099672" y="2785093"/>
                  </a:lnTo>
                  <a:cubicBezTo>
                    <a:pt x="2099672" y="2823340"/>
                    <a:pt x="2068667" y="2854345"/>
                    <a:pt x="2030420" y="2854345"/>
                  </a:cubicBezTo>
                  <a:lnTo>
                    <a:pt x="69252" y="2854345"/>
                  </a:lnTo>
                  <a:cubicBezTo>
                    <a:pt x="31005" y="2854345"/>
                    <a:pt x="0" y="2823340"/>
                    <a:pt x="0" y="2785093"/>
                  </a:cubicBezTo>
                  <a:lnTo>
                    <a:pt x="0" y="69252"/>
                  </a:lnTo>
                  <a:cubicBezTo>
                    <a:pt x="0" y="31005"/>
                    <a:pt x="31005" y="0"/>
                    <a:pt x="69252" y="0"/>
                  </a:cubicBezTo>
                  <a:close/>
                </a:path>
              </a:pathLst>
            </a:custGeom>
            <a:solidFill>
              <a:srgbClr val="F6BD50"/>
            </a:solidFill>
          </p:spPr>
        </p:sp>
        <p:sp>
          <p:nvSpPr>
            <p:cNvPr id="15" name="TextBox 15"/>
            <p:cNvSpPr txBox="1"/>
            <p:nvPr/>
          </p:nvSpPr>
          <p:spPr>
            <a:xfrm>
              <a:off x="0" y="-38100"/>
              <a:ext cx="2099672" cy="289244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444911" y="2485521"/>
            <a:ext cx="5500911" cy="7507073"/>
            <a:chOff x="0" y="0"/>
            <a:chExt cx="831719" cy="1135044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831719" cy="1135044"/>
            </a:xfrm>
            <a:custGeom>
              <a:avLst/>
              <a:gdLst/>
              <a:ahLst/>
              <a:cxnLst/>
              <a:rect l="l" t="t" r="r" b="b"/>
              <a:pathLst>
                <a:path w="831719" h="1135044">
                  <a:moveTo>
                    <a:pt x="67555" y="0"/>
                  </a:moveTo>
                  <a:lnTo>
                    <a:pt x="764164" y="0"/>
                  </a:lnTo>
                  <a:cubicBezTo>
                    <a:pt x="801474" y="0"/>
                    <a:pt x="831719" y="30245"/>
                    <a:pt x="831719" y="67555"/>
                  </a:cubicBezTo>
                  <a:lnTo>
                    <a:pt x="831719" y="1067489"/>
                  </a:lnTo>
                  <a:cubicBezTo>
                    <a:pt x="831719" y="1104798"/>
                    <a:pt x="801474" y="1135044"/>
                    <a:pt x="764164" y="1135044"/>
                  </a:cubicBezTo>
                  <a:lnTo>
                    <a:pt x="67555" y="1135044"/>
                  </a:lnTo>
                  <a:cubicBezTo>
                    <a:pt x="30245" y="1135044"/>
                    <a:pt x="0" y="1104798"/>
                    <a:pt x="0" y="1067489"/>
                  </a:cubicBezTo>
                  <a:lnTo>
                    <a:pt x="0" y="67555"/>
                  </a:lnTo>
                  <a:cubicBezTo>
                    <a:pt x="0" y="30245"/>
                    <a:pt x="30245" y="0"/>
                    <a:pt x="67555" y="0"/>
                  </a:cubicBezTo>
                  <a:close/>
                </a:path>
              </a:pathLst>
            </a:custGeom>
            <a:blipFill>
              <a:blip r:embed="rId4"/>
              <a:stretch>
                <a:fillRect t="-3131" b="-739"/>
              </a:stretch>
            </a:blipFill>
          </p:spPr>
        </p:sp>
      </p:grpSp>
      <p:sp>
        <p:nvSpPr>
          <p:cNvPr id="18" name="TextBox 18"/>
          <p:cNvSpPr txBox="1"/>
          <p:nvPr/>
        </p:nvSpPr>
        <p:spPr>
          <a:xfrm>
            <a:off x="6979554" y="5844113"/>
            <a:ext cx="4050038" cy="5773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667"/>
              </a:lnSpc>
            </a:pPr>
            <a:r>
              <a:rPr lang="en-US" sz="3630" b="1">
                <a:solidFill>
                  <a:srgbClr val="231F20"/>
                </a:solidFill>
                <a:latin typeface="Agrandir Bold"/>
                <a:ea typeface="Agrandir Bold"/>
                <a:cs typeface="Agrandir Bold"/>
                <a:sym typeface="Agrandir Bold"/>
              </a:rPr>
              <a:t>FICHE ACTION II.7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6955035" y="6430956"/>
            <a:ext cx="10280506" cy="8122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109"/>
              </a:lnSpc>
            </a:pPr>
            <a:r>
              <a:rPr lang="en-US" sz="1900" b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Prévenir, dépister, traiter les séquelles liées à la maladie ou au traitement</a:t>
            </a:r>
          </a:p>
          <a:p>
            <a:pPr algn="l">
              <a:lnSpc>
                <a:spcPts val="2109"/>
              </a:lnSpc>
            </a:pPr>
            <a:r>
              <a:rPr lang="en-US" sz="19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Améliorer l’information des patients aux temps forts du parcours et développer des programmes d’éducation thérapeutique (action II.7.6)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6979554" y="8446008"/>
            <a:ext cx="10255987" cy="8122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109"/>
              </a:lnSpc>
            </a:pPr>
            <a:r>
              <a:rPr lang="en-US" sz="1900" b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Permettre aux personnes de bénéficier de soin de support renforcés</a:t>
            </a:r>
          </a:p>
          <a:p>
            <a:pPr algn="l">
              <a:lnSpc>
                <a:spcPts val="2109"/>
              </a:lnSpc>
            </a:pPr>
            <a:r>
              <a:rPr lang="en-US" sz="19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Mettre en place des programmes de soins de support en proximité et d’éducation thérapeutique intégrant les principaux facteurs de risque (ction III..1)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6979554" y="4944551"/>
            <a:ext cx="9171873" cy="573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3667"/>
              </a:lnSpc>
              <a:spcBef>
                <a:spcPct val="0"/>
              </a:spcBef>
            </a:pPr>
            <a:r>
              <a:rPr lang="en-US" sz="3630" b="1" u="none" strike="noStrike">
                <a:solidFill>
                  <a:srgbClr val="FFFFFF"/>
                </a:solidFill>
                <a:latin typeface="Agrandir Bold"/>
                <a:ea typeface="Agrandir Bold"/>
                <a:cs typeface="Agrandir Bold"/>
                <a:sym typeface="Agrandir Bold"/>
              </a:rPr>
              <a:t>Feuille de route 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6979554" y="7910411"/>
            <a:ext cx="4538382" cy="5773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667"/>
              </a:lnSpc>
            </a:pPr>
            <a:r>
              <a:rPr lang="en-US" sz="3630" b="1">
                <a:solidFill>
                  <a:srgbClr val="231F20"/>
                </a:solidFill>
                <a:latin typeface="Agrandir Bold"/>
                <a:ea typeface="Agrandir Bold"/>
                <a:cs typeface="Agrandir Bold"/>
                <a:sym typeface="Agrandir Bold"/>
              </a:rPr>
              <a:t>FICHE ACTION III.6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6955035" y="2925395"/>
            <a:ext cx="8391103" cy="20930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081"/>
              </a:lnSpc>
            </a:pPr>
            <a:r>
              <a:rPr lang="en-US" sz="5030" b="1" dirty="0">
                <a:solidFill>
                  <a:srgbClr val="FFFFFF"/>
                </a:solidFill>
                <a:latin typeface="Agrandir Bold"/>
                <a:ea typeface="Agrandir Bold"/>
                <a:cs typeface="Agrandir Bold"/>
                <a:sym typeface="Agrandir Bold"/>
              </a:rPr>
              <a:t>STRATÉGIE DÉCENNALE DE LUTTE CONTRE LES CANCERS 2021-2030</a:t>
            </a:r>
          </a:p>
        </p:txBody>
      </p:sp>
      <p:grpSp>
        <p:nvGrpSpPr>
          <p:cNvPr id="24" name="Group 24"/>
          <p:cNvGrpSpPr/>
          <p:nvPr/>
        </p:nvGrpSpPr>
        <p:grpSpPr>
          <a:xfrm>
            <a:off x="6042519" y="1647574"/>
            <a:ext cx="935018" cy="935018"/>
            <a:chOff x="0" y="0"/>
            <a:chExt cx="812800" cy="812800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57150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id="26" name="TextBox 26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27" name="Freeform 27"/>
          <p:cNvSpPr/>
          <p:nvPr/>
        </p:nvSpPr>
        <p:spPr>
          <a:xfrm rot="5400000">
            <a:off x="6299507" y="1904563"/>
            <a:ext cx="421040" cy="421040"/>
          </a:xfrm>
          <a:custGeom>
            <a:avLst/>
            <a:gdLst/>
            <a:ahLst/>
            <a:cxnLst/>
            <a:rect l="l" t="t" r="r" b="b"/>
            <a:pathLst>
              <a:path w="421040" h="421040">
                <a:moveTo>
                  <a:pt x="0" y="0"/>
                </a:moveTo>
                <a:lnTo>
                  <a:pt x="421040" y="0"/>
                </a:lnTo>
                <a:lnTo>
                  <a:pt x="421040" y="421040"/>
                </a:lnTo>
                <a:lnTo>
                  <a:pt x="0" y="42104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=""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28" name="TextBox 28"/>
          <p:cNvSpPr txBox="1"/>
          <p:nvPr/>
        </p:nvSpPr>
        <p:spPr>
          <a:xfrm>
            <a:off x="748977" y="444573"/>
            <a:ext cx="6228559" cy="15645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060"/>
              </a:lnSpc>
            </a:pPr>
            <a:r>
              <a:rPr lang="en-US" sz="6000" b="1" dirty="0" err="1">
                <a:solidFill>
                  <a:srgbClr val="000000"/>
                </a:solidFill>
                <a:latin typeface="Agrandir Bold"/>
                <a:ea typeface="Agrandir Bold"/>
                <a:cs typeface="Agrandir Bold"/>
                <a:sym typeface="Agrandir Bold"/>
              </a:rPr>
              <a:t>Etat</a:t>
            </a:r>
            <a:r>
              <a:rPr lang="en-US" sz="6000" b="1" dirty="0">
                <a:solidFill>
                  <a:srgbClr val="000000"/>
                </a:solidFill>
                <a:latin typeface="Agrandir Bold"/>
                <a:ea typeface="Agrandir Bold"/>
                <a:cs typeface="Agrandir Bold"/>
                <a:sym typeface="Agrandir Bold"/>
              </a:rPr>
              <a:t> des </a:t>
            </a:r>
            <a:r>
              <a:rPr lang="en-US" sz="6000" b="1" dirty="0" err="1">
                <a:solidFill>
                  <a:srgbClr val="000000"/>
                </a:solidFill>
                <a:latin typeface="Agrandir Bold"/>
                <a:ea typeface="Agrandir Bold"/>
                <a:cs typeface="Agrandir Bold"/>
                <a:sym typeface="Agrandir Bold"/>
              </a:rPr>
              <a:t>lieux</a:t>
            </a:r>
            <a:r>
              <a:rPr lang="en-US" sz="6000" b="1" dirty="0">
                <a:solidFill>
                  <a:srgbClr val="000000"/>
                </a:solidFill>
                <a:latin typeface="Agrandir Bold"/>
                <a:ea typeface="Agrandir Bold"/>
                <a:cs typeface="Agrandir Bold"/>
                <a:sym typeface="Agrandir Bold"/>
              </a:rPr>
              <a:t> </a:t>
            </a:r>
            <a:r>
              <a:rPr lang="en-US" sz="6000" b="1" dirty="0" err="1">
                <a:solidFill>
                  <a:srgbClr val="000000"/>
                </a:solidFill>
                <a:latin typeface="Agrandir Bold"/>
                <a:ea typeface="Agrandir Bold"/>
                <a:cs typeface="Agrandir Bold"/>
                <a:sym typeface="Agrandir Bold"/>
              </a:rPr>
              <a:t>en</a:t>
            </a:r>
            <a:r>
              <a:rPr lang="en-US" sz="6000" b="1" dirty="0">
                <a:solidFill>
                  <a:srgbClr val="000000"/>
                </a:solidFill>
                <a:latin typeface="Agrandir Bold"/>
                <a:ea typeface="Agrandir Bold"/>
                <a:cs typeface="Agrandir Bold"/>
                <a:sym typeface="Agrandir Bold"/>
              </a:rPr>
              <a:t> </a:t>
            </a:r>
            <a:r>
              <a:rPr lang="en-US" sz="6000" b="1" dirty="0" smtClean="0">
                <a:solidFill>
                  <a:srgbClr val="000000"/>
                </a:solidFill>
                <a:latin typeface="Agrandir Bold"/>
                <a:ea typeface="Agrandir Bold"/>
                <a:cs typeface="Agrandir Bold"/>
                <a:sym typeface="Agrandir Bold"/>
              </a:rPr>
              <a:t>Eure-et-Loir</a:t>
            </a:r>
            <a:endParaRPr lang="en-US" sz="6000" b="1" dirty="0">
              <a:solidFill>
                <a:srgbClr val="000000"/>
              </a:solidFill>
              <a:latin typeface="Agrandir Bold"/>
              <a:ea typeface="Agrandir Bold"/>
              <a:cs typeface="Agrandir Bold"/>
              <a:sym typeface="Agrandir Bold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7673601">
            <a:off x="11787116" y="4604393"/>
            <a:ext cx="10109789" cy="5800424"/>
          </a:xfrm>
          <a:custGeom>
            <a:avLst/>
            <a:gdLst/>
            <a:ahLst/>
            <a:cxnLst/>
            <a:rect l="l" t="t" r="r" b="b"/>
            <a:pathLst>
              <a:path w="10109789" h="5800424">
                <a:moveTo>
                  <a:pt x="0" y="0"/>
                </a:moveTo>
                <a:lnTo>
                  <a:pt x="10109789" y="0"/>
                </a:lnTo>
                <a:lnTo>
                  <a:pt x="10109789" y="5800424"/>
                </a:lnTo>
                <a:lnTo>
                  <a:pt x="0" y="580042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41879" r="-35953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10086915" y="421594"/>
            <a:ext cx="7168929" cy="9443811"/>
            <a:chOff x="0" y="0"/>
            <a:chExt cx="1110655" cy="1463093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110655" cy="1463093"/>
            </a:xfrm>
            <a:custGeom>
              <a:avLst/>
              <a:gdLst/>
              <a:ahLst/>
              <a:cxnLst/>
              <a:rect l="l" t="t" r="r" b="b"/>
              <a:pathLst>
                <a:path w="1110655" h="1463093">
                  <a:moveTo>
                    <a:pt x="59396" y="0"/>
                  </a:moveTo>
                  <a:lnTo>
                    <a:pt x="1051259" y="0"/>
                  </a:lnTo>
                  <a:cubicBezTo>
                    <a:pt x="1084062" y="0"/>
                    <a:pt x="1110655" y="26592"/>
                    <a:pt x="1110655" y="59396"/>
                  </a:cubicBezTo>
                  <a:lnTo>
                    <a:pt x="1110655" y="1403697"/>
                  </a:lnTo>
                  <a:cubicBezTo>
                    <a:pt x="1110655" y="1436501"/>
                    <a:pt x="1084062" y="1463093"/>
                    <a:pt x="1051259" y="1463093"/>
                  </a:cubicBezTo>
                  <a:lnTo>
                    <a:pt x="59396" y="1463093"/>
                  </a:lnTo>
                  <a:cubicBezTo>
                    <a:pt x="43643" y="1463093"/>
                    <a:pt x="28536" y="1456836"/>
                    <a:pt x="17397" y="1445697"/>
                  </a:cubicBezTo>
                  <a:cubicBezTo>
                    <a:pt x="6258" y="1434558"/>
                    <a:pt x="0" y="1419450"/>
                    <a:pt x="0" y="1403697"/>
                  </a:cubicBezTo>
                  <a:lnTo>
                    <a:pt x="0" y="59396"/>
                  </a:lnTo>
                  <a:cubicBezTo>
                    <a:pt x="0" y="26592"/>
                    <a:pt x="26592" y="0"/>
                    <a:pt x="59396" y="0"/>
                  </a:cubicBezTo>
                  <a:close/>
                </a:path>
              </a:pathLst>
            </a:custGeom>
            <a:blipFill>
              <a:blip r:embed="rId3"/>
              <a:stretch>
                <a:fillRect t="-4330" b="-3154"/>
              </a:stretch>
            </a:blipFill>
          </p:spPr>
        </p:sp>
      </p:grpSp>
      <p:sp>
        <p:nvSpPr>
          <p:cNvPr id="5" name="Freeform 5"/>
          <p:cNvSpPr/>
          <p:nvPr/>
        </p:nvSpPr>
        <p:spPr>
          <a:xfrm rot="-5323684">
            <a:off x="-3817690" y="611031"/>
            <a:ext cx="10109789" cy="5800424"/>
          </a:xfrm>
          <a:custGeom>
            <a:avLst/>
            <a:gdLst/>
            <a:ahLst/>
            <a:cxnLst/>
            <a:rect l="l" t="t" r="r" b="b"/>
            <a:pathLst>
              <a:path w="10109789" h="5800424">
                <a:moveTo>
                  <a:pt x="0" y="0"/>
                </a:moveTo>
                <a:lnTo>
                  <a:pt x="10109788" y="0"/>
                </a:lnTo>
                <a:lnTo>
                  <a:pt x="10109788" y="5800424"/>
                </a:lnTo>
                <a:lnTo>
                  <a:pt x="0" y="580042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41879" r="-35953"/>
            </a:stretch>
          </a:blipFill>
        </p:spPr>
      </p:sp>
      <p:grpSp>
        <p:nvGrpSpPr>
          <p:cNvPr id="6" name="Group 6"/>
          <p:cNvGrpSpPr/>
          <p:nvPr/>
        </p:nvGrpSpPr>
        <p:grpSpPr>
          <a:xfrm rot="-3519063">
            <a:off x="238637" y="-2755730"/>
            <a:ext cx="8214512" cy="4752536"/>
            <a:chOff x="0" y="0"/>
            <a:chExt cx="2053966" cy="1188329"/>
          </a:xfrm>
        </p:grpSpPr>
        <p:sp>
          <p:nvSpPr>
            <p:cNvPr id="7" name="Freeform 7"/>
            <p:cNvSpPr/>
            <p:nvPr/>
          </p:nvSpPr>
          <p:spPr>
            <a:xfrm rot="-5400000">
              <a:off x="432818" y="-432818"/>
              <a:ext cx="1188329" cy="2053966"/>
            </a:xfrm>
            <a:custGeom>
              <a:avLst/>
              <a:gdLst/>
              <a:ahLst/>
              <a:cxnLst/>
              <a:rect l="l" t="t" r="r" b="b"/>
              <a:pathLst>
                <a:path w="1188329" h="2053966">
                  <a:moveTo>
                    <a:pt x="1188330" y="51836"/>
                  </a:moveTo>
                  <a:lnTo>
                    <a:pt x="1188330" y="2002130"/>
                  </a:lnTo>
                  <a:cubicBezTo>
                    <a:pt x="1188330" y="2030758"/>
                    <a:pt x="1165122" y="2053966"/>
                    <a:pt x="1136494" y="2053966"/>
                  </a:cubicBezTo>
                  <a:lnTo>
                    <a:pt x="51836" y="2053966"/>
                  </a:lnTo>
                  <a:cubicBezTo>
                    <a:pt x="23208" y="2053966"/>
                    <a:pt x="0" y="2030758"/>
                    <a:pt x="0" y="2002130"/>
                  </a:cubicBezTo>
                  <a:lnTo>
                    <a:pt x="0" y="51836"/>
                  </a:lnTo>
                  <a:cubicBezTo>
                    <a:pt x="0" y="23207"/>
                    <a:pt x="23208" y="0"/>
                    <a:pt x="51836" y="0"/>
                  </a:cubicBezTo>
                  <a:lnTo>
                    <a:pt x="1136494" y="0"/>
                  </a:lnTo>
                  <a:cubicBezTo>
                    <a:pt x="1165122" y="0"/>
                    <a:pt x="1188330" y="23207"/>
                    <a:pt x="1188330" y="51836"/>
                  </a:cubicBezTo>
                  <a:close/>
                </a:path>
              </a:pathLst>
            </a:custGeom>
            <a:blipFill>
              <a:blip r:embed="rId5"/>
              <a:stretch>
                <a:fillRect r="-53454" b="-6615"/>
              </a:stretch>
            </a:blipFill>
          </p:spPr>
        </p:sp>
      </p:grpSp>
      <p:grpSp>
        <p:nvGrpSpPr>
          <p:cNvPr id="8" name="Group 8"/>
          <p:cNvGrpSpPr/>
          <p:nvPr/>
        </p:nvGrpSpPr>
        <p:grpSpPr>
          <a:xfrm rot="-183262">
            <a:off x="1882012" y="4114088"/>
            <a:ext cx="5283441" cy="981089"/>
            <a:chOff x="0" y="0"/>
            <a:chExt cx="7044588" cy="1308119"/>
          </a:xfrm>
        </p:grpSpPr>
        <p:grpSp>
          <p:nvGrpSpPr>
            <p:cNvPr id="9" name="Group 9"/>
            <p:cNvGrpSpPr/>
            <p:nvPr/>
          </p:nvGrpSpPr>
          <p:grpSpPr>
            <a:xfrm>
              <a:off x="0" y="0"/>
              <a:ext cx="7044588" cy="1308119"/>
              <a:chOff x="0" y="0"/>
              <a:chExt cx="970938" cy="180295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0" y="0"/>
                <a:ext cx="970938" cy="180295"/>
              </a:xfrm>
              <a:custGeom>
                <a:avLst/>
                <a:gdLst/>
                <a:ahLst/>
                <a:cxnLst/>
                <a:rect l="l" t="t" r="r" b="b"/>
                <a:pathLst>
                  <a:path w="970938" h="180295">
                    <a:moveTo>
                      <a:pt x="90147" y="0"/>
                    </a:moveTo>
                    <a:lnTo>
                      <a:pt x="880791" y="0"/>
                    </a:lnTo>
                    <a:cubicBezTo>
                      <a:pt x="904699" y="0"/>
                      <a:pt x="927629" y="9498"/>
                      <a:pt x="944535" y="26404"/>
                    </a:cubicBezTo>
                    <a:cubicBezTo>
                      <a:pt x="961441" y="43309"/>
                      <a:pt x="970938" y="66239"/>
                      <a:pt x="970938" y="90147"/>
                    </a:cubicBezTo>
                    <a:lnTo>
                      <a:pt x="970938" y="90147"/>
                    </a:lnTo>
                    <a:cubicBezTo>
                      <a:pt x="970938" y="114056"/>
                      <a:pt x="961441" y="136985"/>
                      <a:pt x="944535" y="153891"/>
                    </a:cubicBezTo>
                    <a:cubicBezTo>
                      <a:pt x="927629" y="170797"/>
                      <a:pt x="904699" y="180295"/>
                      <a:pt x="880791" y="180295"/>
                    </a:cubicBezTo>
                    <a:lnTo>
                      <a:pt x="90147" y="180295"/>
                    </a:lnTo>
                    <a:cubicBezTo>
                      <a:pt x="66239" y="180295"/>
                      <a:pt x="43309" y="170797"/>
                      <a:pt x="26404" y="153891"/>
                    </a:cubicBezTo>
                    <a:cubicBezTo>
                      <a:pt x="9498" y="136985"/>
                      <a:pt x="0" y="114056"/>
                      <a:pt x="0" y="90147"/>
                    </a:cubicBezTo>
                    <a:lnTo>
                      <a:pt x="0" y="90147"/>
                    </a:lnTo>
                    <a:cubicBezTo>
                      <a:pt x="0" y="66239"/>
                      <a:pt x="9498" y="43309"/>
                      <a:pt x="26404" y="26404"/>
                    </a:cubicBezTo>
                    <a:cubicBezTo>
                      <a:pt x="43309" y="9498"/>
                      <a:pt x="66239" y="0"/>
                      <a:pt x="90147" y="0"/>
                    </a:cubicBezTo>
                    <a:close/>
                  </a:path>
                </a:pathLst>
              </a:custGeom>
              <a:solidFill>
                <a:srgbClr val="E28588"/>
              </a:solidFill>
              <a:ln w="19050" cap="rnd">
                <a:solidFill>
                  <a:srgbClr val="F4F4F4"/>
                </a:solidFill>
                <a:prstDash val="solid"/>
                <a:round/>
              </a:ln>
            </p:spPr>
          </p:sp>
          <p:sp>
            <p:nvSpPr>
              <p:cNvPr id="11" name="TextBox 11"/>
              <p:cNvSpPr txBox="1"/>
              <p:nvPr/>
            </p:nvSpPr>
            <p:spPr>
              <a:xfrm>
                <a:off x="0" y="-38100"/>
                <a:ext cx="970938" cy="21839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sp>
          <p:nvSpPr>
            <p:cNvPr id="12" name="TextBox 12"/>
            <p:cNvSpPr txBox="1"/>
            <p:nvPr/>
          </p:nvSpPr>
          <p:spPr>
            <a:xfrm>
              <a:off x="859923" y="151554"/>
              <a:ext cx="5416606" cy="102066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814"/>
                </a:lnSpc>
              </a:pPr>
              <a:r>
                <a:rPr lang="en-US" sz="4766" b="1">
                  <a:solidFill>
                    <a:srgbClr val="F4F4F4"/>
                  </a:solidFill>
                  <a:latin typeface="Agrandir Bold"/>
                  <a:ea typeface="Agrandir Bold"/>
                  <a:cs typeface="Agrandir Bold"/>
                  <a:sym typeface="Agrandir Bold"/>
                </a:rPr>
                <a:t>2023</a:t>
              </a:r>
            </a:p>
          </p:txBody>
        </p:sp>
      </p:grpSp>
      <p:grpSp>
        <p:nvGrpSpPr>
          <p:cNvPr id="13" name="Group 13"/>
          <p:cNvGrpSpPr/>
          <p:nvPr/>
        </p:nvGrpSpPr>
        <p:grpSpPr>
          <a:xfrm rot="161111">
            <a:off x="1131983" y="5065862"/>
            <a:ext cx="6783500" cy="981089"/>
            <a:chOff x="0" y="0"/>
            <a:chExt cx="9044666" cy="1308119"/>
          </a:xfrm>
        </p:grpSpPr>
        <p:grpSp>
          <p:nvGrpSpPr>
            <p:cNvPr id="14" name="Group 14"/>
            <p:cNvGrpSpPr/>
            <p:nvPr/>
          </p:nvGrpSpPr>
          <p:grpSpPr>
            <a:xfrm>
              <a:off x="0" y="0"/>
              <a:ext cx="9044666" cy="1308119"/>
              <a:chOff x="0" y="0"/>
              <a:chExt cx="1246604" cy="180295"/>
            </a:xfrm>
          </p:grpSpPr>
          <p:sp>
            <p:nvSpPr>
              <p:cNvPr id="15" name="Freeform 15"/>
              <p:cNvSpPr/>
              <p:nvPr/>
            </p:nvSpPr>
            <p:spPr>
              <a:xfrm>
                <a:off x="0" y="0"/>
                <a:ext cx="1246604" cy="180295"/>
              </a:xfrm>
              <a:custGeom>
                <a:avLst/>
                <a:gdLst/>
                <a:ahLst/>
                <a:cxnLst/>
                <a:rect l="l" t="t" r="r" b="b"/>
                <a:pathLst>
                  <a:path w="1246604" h="180295">
                    <a:moveTo>
                      <a:pt x="83419" y="0"/>
                    </a:moveTo>
                    <a:lnTo>
                      <a:pt x="1163185" y="0"/>
                    </a:lnTo>
                    <a:cubicBezTo>
                      <a:pt x="1185309" y="0"/>
                      <a:pt x="1206527" y="8789"/>
                      <a:pt x="1222171" y="24433"/>
                    </a:cubicBezTo>
                    <a:cubicBezTo>
                      <a:pt x="1237815" y="40077"/>
                      <a:pt x="1246604" y="61295"/>
                      <a:pt x="1246604" y="83419"/>
                    </a:cubicBezTo>
                    <a:lnTo>
                      <a:pt x="1246604" y="96876"/>
                    </a:lnTo>
                    <a:cubicBezTo>
                      <a:pt x="1246604" y="119000"/>
                      <a:pt x="1237815" y="140218"/>
                      <a:pt x="1222171" y="155862"/>
                    </a:cubicBezTo>
                    <a:cubicBezTo>
                      <a:pt x="1206527" y="171506"/>
                      <a:pt x="1185309" y="180295"/>
                      <a:pt x="1163185" y="180295"/>
                    </a:cubicBezTo>
                    <a:lnTo>
                      <a:pt x="83419" y="180295"/>
                    </a:lnTo>
                    <a:cubicBezTo>
                      <a:pt x="61295" y="180295"/>
                      <a:pt x="40077" y="171506"/>
                      <a:pt x="24433" y="155862"/>
                    </a:cubicBezTo>
                    <a:cubicBezTo>
                      <a:pt x="8789" y="140218"/>
                      <a:pt x="0" y="119000"/>
                      <a:pt x="0" y="96876"/>
                    </a:cubicBezTo>
                    <a:lnTo>
                      <a:pt x="0" y="83419"/>
                    </a:lnTo>
                    <a:cubicBezTo>
                      <a:pt x="0" y="61295"/>
                      <a:pt x="8789" y="40077"/>
                      <a:pt x="24433" y="24433"/>
                    </a:cubicBezTo>
                    <a:cubicBezTo>
                      <a:pt x="40077" y="8789"/>
                      <a:pt x="61295" y="0"/>
                      <a:pt x="83419" y="0"/>
                    </a:cubicBezTo>
                    <a:close/>
                  </a:path>
                </a:pathLst>
              </a:custGeom>
              <a:solidFill>
                <a:srgbClr val="F6BD50"/>
              </a:solidFill>
              <a:ln w="19050" cap="rnd">
                <a:solidFill>
                  <a:srgbClr val="F4F4F4"/>
                </a:solidFill>
                <a:prstDash val="solid"/>
                <a:round/>
              </a:ln>
            </p:spPr>
          </p:sp>
          <p:sp>
            <p:nvSpPr>
              <p:cNvPr id="16" name="TextBox 16"/>
              <p:cNvSpPr txBox="1"/>
              <p:nvPr/>
            </p:nvSpPr>
            <p:spPr>
              <a:xfrm>
                <a:off x="0" y="-38100"/>
                <a:ext cx="1246604" cy="21839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sp>
          <p:nvSpPr>
            <p:cNvPr id="17" name="TextBox 17"/>
            <p:cNvSpPr txBox="1"/>
            <p:nvPr/>
          </p:nvSpPr>
          <p:spPr>
            <a:xfrm>
              <a:off x="1396296" y="249523"/>
              <a:ext cx="6223717" cy="102066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814"/>
                </a:lnSpc>
              </a:pPr>
              <a:r>
                <a:rPr lang="en-US" sz="4766" b="1" dirty="0">
                  <a:solidFill>
                    <a:srgbClr val="F4F4F4"/>
                  </a:solidFill>
                  <a:latin typeface="Agrandir Bold"/>
                  <a:ea typeface="Agrandir Bold"/>
                  <a:cs typeface="Agrandir Bold"/>
                  <a:sym typeface="Agrandir Bold"/>
                </a:rPr>
                <a:t>Axe </a:t>
              </a:r>
              <a:r>
                <a:rPr lang="en-US" sz="4766" b="1" dirty="0" err="1">
                  <a:solidFill>
                    <a:srgbClr val="F4F4F4"/>
                  </a:solidFill>
                  <a:latin typeface="Agrandir Bold"/>
                  <a:ea typeface="Agrandir Bold"/>
                  <a:cs typeface="Agrandir Bold"/>
                  <a:sym typeface="Agrandir Bold"/>
                </a:rPr>
                <a:t>prioritaire</a:t>
              </a:r>
              <a:endParaRPr lang="en-US" sz="4766" b="1" dirty="0">
                <a:solidFill>
                  <a:srgbClr val="F4F4F4"/>
                </a:solidFill>
                <a:latin typeface="Agrandir Bold"/>
                <a:ea typeface="Agrandir Bold"/>
                <a:cs typeface="Agrandir Bold"/>
                <a:sym typeface="Agrandir Bold"/>
              </a:endParaRPr>
            </a:p>
          </p:txBody>
        </p:sp>
      </p:grpSp>
      <p:grpSp>
        <p:nvGrpSpPr>
          <p:cNvPr id="18" name="Group 18"/>
          <p:cNvGrpSpPr/>
          <p:nvPr/>
        </p:nvGrpSpPr>
        <p:grpSpPr>
          <a:xfrm rot="-396615">
            <a:off x="2210152" y="6113659"/>
            <a:ext cx="4651093" cy="722981"/>
            <a:chOff x="0" y="0"/>
            <a:chExt cx="6201458" cy="963974"/>
          </a:xfrm>
        </p:grpSpPr>
        <p:grpSp>
          <p:nvGrpSpPr>
            <p:cNvPr id="19" name="Group 19"/>
            <p:cNvGrpSpPr/>
            <p:nvPr/>
          </p:nvGrpSpPr>
          <p:grpSpPr>
            <a:xfrm>
              <a:off x="0" y="0"/>
              <a:ext cx="6201458" cy="963974"/>
              <a:chOff x="0" y="0"/>
              <a:chExt cx="854732" cy="132862"/>
            </a:xfrm>
          </p:grpSpPr>
          <p:sp>
            <p:nvSpPr>
              <p:cNvPr id="20" name="Freeform 20"/>
              <p:cNvSpPr/>
              <p:nvPr/>
            </p:nvSpPr>
            <p:spPr>
              <a:xfrm>
                <a:off x="0" y="0"/>
                <a:ext cx="854732" cy="132862"/>
              </a:xfrm>
              <a:custGeom>
                <a:avLst/>
                <a:gdLst/>
                <a:ahLst/>
                <a:cxnLst/>
                <a:rect l="l" t="t" r="r" b="b"/>
                <a:pathLst>
                  <a:path w="854732" h="132862">
                    <a:moveTo>
                      <a:pt x="66431" y="0"/>
                    </a:moveTo>
                    <a:lnTo>
                      <a:pt x="788301" y="0"/>
                    </a:lnTo>
                    <a:cubicBezTo>
                      <a:pt x="805919" y="0"/>
                      <a:pt x="822816" y="6999"/>
                      <a:pt x="835275" y="19457"/>
                    </a:cubicBezTo>
                    <a:cubicBezTo>
                      <a:pt x="847733" y="31915"/>
                      <a:pt x="854732" y="48812"/>
                      <a:pt x="854732" y="66431"/>
                    </a:cubicBezTo>
                    <a:lnTo>
                      <a:pt x="854732" y="66431"/>
                    </a:lnTo>
                    <a:cubicBezTo>
                      <a:pt x="854732" y="103120"/>
                      <a:pt x="824990" y="132862"/>
                      <a:pt x="788301" y="132862"/>
                    </a:cubicBezTo>
                    <a:lnTo>
                      <a:pt x="66431" y="132862"/>
                    </a:lnTo>
                    <a:cubicBezTo>
                      <a:pt x="48812" y="132862"/>
                      <a:pt x="31915" y="125863"/>
                      <a:pt x="19457" y="113405"/>
                    </a:cubicBezTo>
                    <a:cubicBezTo>
                      <a:pt x="6999" y="100947"/>
                      <a:pt x="0" y="84050"/>
                      <a:pt x="0" y="66431"/>
                    </a:cubicBezTo>
                    <a:lnTo>
                      <a:pt x="0" y="66431"/>
                    </a:lnTo>
                    <a:cubicBezTo>
                      <a:pt x="0" y="48812"/>
                      <a:pt x="6999" y="31915"/>
                      <a:pt x="19457" y="19457"/>
                    </a:cubicBezTo>
                    <a:cubicBezTo>
                      <a:pt x="31915" y="6999"/>
                      <a:pt x="48812" y="0"/>
                      <a:pt x="66431" y="0"/>
                    </a:cubicBezTo>
                    <a:close/>
                  </a:path>
                </a:pathLst>
              </a:custGeom>
              <a:solidFill>
                <a:srgbClr val="006D73"/>
              </a:solidFill>
              <a:ln w="19050" cap="rnd">
                <a:solidFill>
                  <a:srgbClr val="F4F4F4"/>
                </a:solidFill>
                <a:prstDash val="solid"/>
                <a:round/>
              </a:ln>
            </p:spPr>
          </p:sp>
          <p:sp>
            <p:nvSpPr>
              <p:cNvPr id="21" name="TextBox 21"/>
              <p:cNvSpPr txBox="1"/>
              <p:nvPr/>
            </p:nvSpPr>
            <p:spPr>
              <a:xfrm>
                <a:off x="0" y="-38100"/>
                <a:ext cx="854732" cy="170962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sp>
          <p:nvSpPr>
            <p:cNvPr id="22" name="TextBox 22"/>
            <p:cNvSpPr txBox="1"/>
            <p:nvPr/>
          </p:nvSpPr>
          <p:spPr>
            <a:xfrm>
              <a:off x="838225" y="215383"/>
              <a:ext cx="4510604" cy="65747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097"/>
                </a:lnSpc>
              </a:pPr>
              <a:r>
                <a:rPr lang="en-US" sz="3066" b="1" dirty="0" err="1">
                  <a:solidFill>
                    <a:srgbClr val="F4F4F4"/>
                  </a:solidFill>
                  <a:latin typeface="Agrandir Bold"/>
                  <a:ea typeface="Agrandir Bold"/>
                  <a:cs typeface="Agrandir Bold"/>
                  <a:sym typeface="Agrandir Bold"/>
                </a:rPr>
                <a:t>Groupe</a:t>
              </a:r>
              <a:r>
                <a:rPr lang="en-US" sz="3066" b="1" dirty="0">
                  <a:solidFill>
                    <a:srgbClr val="F4F4F4"/>
                  </a:solidFill>
                  <a:latin typeface="Agrandir Bold"/>
                  <a:ea typeface="Agrandir Bold"/>
                  <a:cs typeface="Agrandir Bold"/>
                  <a:sym typeface="Agrandir Bold"/>
                </a:rPr>
                <a:t> de travail</a:t>
              </a:r>
            </a:p>
          </p:txBody>
        </p:sp>
      </p:grpSp>
      <p:grpSp>
        <p:nvGrpSpPr>
          <p:cNvPr id="23" name="Group 23"/>
          <p:cNvGrpSpPr/>
          <p:nvPr/>
        </p:nvGrpSpPr>
        <p:grpSpPr>
          <a:xfrm rot="-5400000">
            <a:off x="748977" y="8883415"/>
            <a:ext cx="935018" cy="935018"/>
            <a:chOff x="0" y="0"/>
            <a:chExt cx="812800" cy="81280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57150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id="25" name="TextBox 25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26" name="Freeform 26"/>
          <p:cNvSpPr/>
          <p:nvPr/>
        </p:nvSpPr>
        <p:spPr>
          <a:xfrm>
            <a:off x="1005966" y="9140404"/>
            <a:ext cx="421040" cy="421040"/>
          </a:xfrm>
          <a:custGeom>
            <a:avLst/>
            <a:gdLst/>
            <a:ahLst/>
            <a:cxnLst/>
            <a:rect l="l" t="t" r="r" b="b"/>
            <a:pathLst>
              <a:path w="421040" h="421040">
                <a:moveTo>
                  <a:pt x="0" y="0"/>
                </a:moveTo>
                <a:lnTo>
                  <a:pt x="421040" y="0"/>
                </a:lnTo>
                <a:lnTo>
                  <a:pt x="421040" y="421040"/>
                </a:lnTo>
                <a:lnTo>
                  <a:pt x="0" y="42104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27" name="TextBox 27"/>
          <p:cNvSpPr txBox="1"/>
          <p:nvPr/>
        </p:nvSpPr>
        <p:spPr>
          <a:xfrm>
            <a:off x="748977" y="1039247"/>
            <a:ext cx="4348413" cy="24974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060"/>
              </a:lnSpc>
            </a:pPr>
            <a:r>
              <a:rPr lang="en-US" sz="6000" b="1">
                <a:solidFill>
                  <a:srgbClr val="000000"/>
                </a:solidFill>
                <a:latin typeface="Agrandir Bold"/>
                <a:ea typeface="Agrandir Bold"/>
                <a:cs typeface="Agrandir Bold"/>
                <a:sym typeface="Agrandir Bold"/>
              </a:rPr>
              <a:t>La naissance du projet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1927597" y="8886853"/>
            <a:ext cx="5018033" cy="9315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778"/>
              </a:lnSpc>
            </a:pPr>
            <a:r>
              <a:rPr lang="en-US" sz="2698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1ere </a:t>
            </a:r>
            <a:r>
              <a:rPr lang="en-US" sz="2698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réunion</a:t>
            </a:r>
            <a:r>
              <a:rPr lang="en-US" sz="2698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: ETP &amp; CANCER</a:t>
            </a:r>
          </a:p>
          <a:p>
            <a:pPr algn="l">
              <a:lnSpc>
                <a:spcPts val="3778"/>
              </a:lnSpc>
            </a:pPr>
            <a:r>
              <a:rPr lang="en-US" sz="2698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16 participants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748977" y="7574001"/>
            <a:ext cx="2357239" cy="33108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l">
              <a:lnSpc>
                <a:spcPts val="2553"/>
              </a:lnSpc>
              <a:spcBef>
                <a:spcPct val="0"/>
              </a:spcBef>
            </a:pPr>
            <a:r>
              <a:rPr lang="en-US" sz="2300" b="1" u="none" strike="noStrike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Cancérologie :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748977" y="7924140"/>
            <a:ext cx="7185762" cy="6549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l">
              <a:lnSpc>
                <a:spcPts val="2553"/>
              </a:lnSpc>
              <a:spcBef>
                <a:spcPct val="0"/>
              </a:spcBef>
            </a:pPr>
            <a:r>
              <a:rPr lang="en-US" sz="2300" u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Développer les actions ETP dans le champ de la cancérologie dans le 28</a:t>
            </a:r>
          </a:p>
        </p:txBody>
      </p:sp>
      <p:sp>
        <p:nvSpPr>
          <p:cNvPr id="31" name="Freeform 23"/>
          <p:cNvSpPr/>
          <p:nvPr/>
        </p:nvSpPr>
        <p:spPr>
          <a:xfrm>
            <a:off x="6318454" y="9451876"/>
            <a:ext cx="3194623" cy="701829"/>
          </a:xfrm>
          <a:custGeom>
            <a:avLst/>
            <a:gdLst/>
            <a:ahLst/>
            <a:cxnLst/>
            <a:rect l="l" t="t" r="r" b="b"/>
            <a:pathLst>
              <a:path w="4157483" h="956221">
                <a:moveTo>
                  <a:pt x="0" y="0"/>
                </a:moveTo>
                <a:lnTo>
                  <a:pt x="4157483" y="0"/>
                </a:lnTo>
                <a:lnTo>
                  <a:pt x="4157483" y="956221"/>
                </a:lnTo>
                <a:lnTo>
                  <a:pt x="0" y="956221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</p:sp>
      <p:sp>
        <p:nvSpPr>
          <p:cNvPr id="32" name="ZoneTexte 31"/>
          <p:cNvSpPr txBox="1"/>
          <p:nvPr/>
        </p:nvSpPr>
        <p:spPr>
          <a:xfrm>
            <a:off x="228600" y="9879568"/>
            <a:ext cx="66612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CNRC - 02.10.2025</a:t>
            </a:r>
            <a:endParaRPr lang="fr-FR" dirty="0"/>
          </a:p>
        </p:txBody>
      </p:sp>
      <p:sp>
        <p:nvSpPr>
          <p:cNvPr id="34" name="AutoShape 14"/>
          <p:cNvSpPr/>
          <p:nvPr/>
        </p:nvSpPr>
        <p:spPr>
          <a:xfrm>
            <a:off x="2160130" y="10126205"/>
            <a:ext cx="4084182" cy="1"/>
          </a:xfrm>
          <a:prstGeom prst="line">
            <a:avLst/>
          </a:prstGeom>
          <a:ln w="2857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ZoneTexte 51"/>
          <p:cNvSpPr txBox="1"/>
          <p:nvPr/>
        </p:nvSpPr>
        <p:spPr>
          <a:xfrm>
            <a:off x="228600" y="9944100"/>
            <a:ext cx="66612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CNRC - 02.10.2025</a:t>
            </a:r>
            <a:endParaRPr lang="fr-FR" dirty="0"/>
          </a:p>
        </p:txBody>
      </p:sp>
      <p:sp>
        <p:nvSpPr>
          <p:cNvPr id="2" name="Freeform 2"/>
          <p:cNvSpPr/>
          <p:nvPr/>
        </p:nvSpPr>
        <p:spPr>
          <a:xfrm rot="-10800000">
            <a:off x="-8086021" y="-1973519"/>
            <a:ext cx="10146928" cy="8330785"/>
          </a:xfrm>
          <a:custGeom>
            <a:avLst/>
            <a:gdLst/>
            <a:ahLst/>
            <a:cxnLst/>
            <a:rect l="l" t="t" r="r" b="b"/>
            <a:pathLst>
              <a:path w="10146928" h="8330785">
                <a:moveTo>
                  <a:pt x="0" y="0"/>
                </a:moveTo>
                <a:lnTo>
                  <a:pt x="10146928" y="0"/>
                </a:lnTo>
                <a:lnTo>
                  <a:pt x="10146928" y="8330785"/>
                </a:lnTo>
                <a:lnTo>
                  <a:pt x="0" y="833078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614" r="-36506"/>
            </a:stretch>
          </a:blipFill>
        </p:spPr>
      </p:sp>
      <p:grpSp>
        <p:nvGrpSpPr>
          <p:cNvPr id="3" name="Group 3"/>
          <p:cNvGrpSpPr/>
          <p:nvPr/>
        </p:nvGrpSpPr>
        <p:grpSpPr>
          <a:xfrm rot="-7597952">
            <a:off x="-5799192" y="-2546286"/>
            <a:ext cx="8214512" cy="4752536"/>
            <a:chOff x="0" y="0"/>
            <a:chExt cx="2053966" cy="1188329"/>
          </a:xfrm>
        </p:grpSpPr>
        <p:sp>
          <p:nvSpPr>
            <p:cNvPr id="4" name="Freeform 4"/>
            <p:cNvSpPr/>
            <p:nvPr/>
          </p:nvSpPr>
          <p:spPr>
            <a:xfrm rot="-5400000">
              <a:off x="432818" y="-432818"/>
              <a:ext cx="1188329" cy="2053966"/>
            </a:xfrm>
            <a:custGeom>
              <a:avLst/>
              <a:gdLst/>
              <a:ahLst/>
              <a:cxnLst/>
              <a:rect l="l" t="t" r="r" b="b"/>
              <a:pathLst>
                <a:path w="1188329" h="2053966">
                  <a:moveTo>
                    <a:pt x="1188330" y="51836"/>
                  </a:moveTo>
                  <a:lnTo>
                    <a:pt x="1188330" y="2002130"/>
                  </a:lnTo>
                  <a:cubicBezTo>
                    <a:pt x="1188330" y="2030758"/>
                    <a:pt x="1165122" y="2053966"/>
                    <a:pt x="1136494" y="2053966"/>
                  </a:cubicBezTo>
                  <a:lnTo>
                    <a:pt x="51836" y="2053966"/>
                  </a:lnTo>
                  <a:cubicBezTo>
                    <a:pt x="23208" y="2053966"/>
                    <a:pt x="0" y="2030758"/>
                    <a:pt x="0" y="2002130"/>
                  </a:cubicBezTo>
                  <a:lnTo>
                    <a:pt x="0" y="51836"/>
                  </a:lnTo>
                  <a:cubicBezTo>
                    <a:pt x="0" y="23207"/>
                    <a:pt x="23208" y="0"/>
                    <a:pt x="51836" y="0"/>
                  </a:cubicBezTo>
                  <a:lnTo>
                    <a:pt x="1136494" y="0"/>
                  </a:lnTo>
                  <a:cubicBezTo>
                    <a:pt x="1165122" y="0"/>
                    <a:pt x="1188330" y="23207"/>
                    <a:pt x="1188330" y="51836"/>
                  </a:cubicBezTo>
                  <a:close/>
                </a:path>
              </a:pathLst>
            </a:custGeom>
            <a:blipFill>
              <a:blip r:embed="rId3"/>
              <a:stretch>
                <a:fillRect r="-53454" b="-6615"/>
              </a:stretch>
            </a:blipFill>
          </p:spPr>
        </p:sp>
      </p:grpSp>
      <p:sp>
        <p:nvSpPr>
          <p:cNvPr id="5" name="Freeform 5"/>
          <p:cNvSpPr/>
          <p:nvPr/>
        </p:nvSpPr>
        <p:spPr>
          <a:xfrm>
            <a:off x="10876545" y="4524913"/>
            <a:ext cx="10109789" cy="5800424"/>
          </a:xfrm>
          <a:custGeom>
            <a:avLst/>
            <a:gdLst/>
            <a:ahLst/>
            <a:cxnLst/>
            <a:rect l="l" t="t" r="r" b="b"/>
            <a:pathLst>
              <a:path w="10109789" h="5800424">
                <a:moveTo>
                  <a:pt x="0" y="0"/>
                </a:moveTo>
                <a:lnTo>
                  <a:pt x="10109788" y="0"/>
                </a:lnTo>
                <a:lnTo>
                  <a:pt x="10109788" y="5800424"/>
                </a:lnTo>
                <a:lnTo>
                  <a:pt x="0" y="580042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41879" r="-35953"/>
            </a:stretch>
          </a:blipFill>
        </p:spPr>
      </p:sp>
      <p:grpSp>
        <p:nvGrpSpPr>
          <p:cNvPr id="6" name="Group 6"/>
          <p:cNvGrpSpPr/>
          <p:nvPr/>
        </p:nvGrpSpPr>
        <p:grpSpPr>
          <a:xfrm rot="1804621">
            <a:off x="15782934" y="8070416"/>
            <a:ext cx="8214512" cy="4752536"/>
            <a:chOff x="0" y="0"/>
            <a:chExt cx="2053966" cy="1188329"/>
          </a:xfrm>
        </p:grpSpPr>
        <p:sp>
          <p:nvSpPr>
            <p:cNvPr id="7" name="Freeform 7"/>
            <p:cNvSpPr/>
            <p:nvPr/>
          </p:nvSpPr>
          <p:spPr>
            <a:xfrm rot="-5400000">
              <a:off x="432818" y="-432818"/>
              <a:ext cx="1188329" cy="2053966"/>
            </a:xfrm>
            <a:custGeom>
              <a:avLst/>
              <a:gdLst/>
              <a:ahLst/>
              <a:cxnLst/>
              <a:rect l="l" t="t" r="r" b="b"/>
              <a:pathLst>
                <a:path w="1188329" h="2053966">
                  <a:moveTo>
                    <a:pt x="1188330" y="51836"/>
                  </a:moveTo>
                  <a:lnTo>
                    <a:pt x="1188330" y="2002130"/>
                  </a:lnTo>
                  <a:cubicBezTo>
                    <a:pt x="1188330" y="2030758"/>
                    <a:pt x="1165122" y="2053966"/>
                    <a:pt x="1136494" y="2053966"/>
                  </a:cubicBezTo>
                  <a:lnTo>
                    <a:pt x="51836" y="2053966"/>
                  </a:lnTo>
                  <a:cubicBezTo>
                    <a:pt x="23208" y="2053966"/>
                    <a:pt x="0" y="2030758"/>
                    <a:pt x="0" y="2002130"/>
                  </a:cubicBezTo>
                  <a:lnTo>
                    <a:pt x="0" y="51836"/>
                  </a:lnTo>
                  <a:cubicBezTo>
                    <a:pt x="0" y="23207"/>
                    <a:pt x="23208" y="0"/>
                    <a:pt x="51836" y="0"/>
                  </a:cubicBezTo>
                  <a:lnTo>
                    <a:pt x="1136494" y="0"/>
                  </a:lnTo>
                  <a:cubicBezTo>
                    <a:pt x="1165122" y="0"/>
                    <a:pt x="1188330" y="23207"/>
                    <a:pt x="1188330" y="51836"/>
                  </a:cubicBezTo>
                  <a:close/>
                </a:path>
              </a:pathLst>
            </a:custGeom>
            <a:blipFill>
              <a:blip r:embed="rId3"/>
              <a:stretch>
                <a:fillRect r="-53454" b="-6615"/>
              </a:stretch>
            </a:blipFill>
          </p:spPr>
        </p:sp>
      </p:grpSp>
      <p:grpSp>
        <p:nvGrpSpPr>
          <p:cNvPr id="8" name="Group 8"/>
          <p:cNvGrpSpPr/>
          <p:nvPr/>
        </p:nvGrpSpPr>
        <p:grpSpPr>
          <a:xfrm>
            <a:off x="5175582" y="1734217"/>
            <a:ext cx="7936837" cy="8844584"/>
            <a:chOff x="0" y="0"/>
            <a:chExt cx="660400" cy="735931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660400" cy="735931"/>
            </a:xfrm>
            <a:custGeom>
              <a:avLst/>
              <a:gdLst/>
              <a:ahLst/>
              <a:cxnLst/>
              <a:rect l="l" t="t" r="r" b="b"/>
              <a:pathLst>
                <a:path w="660400" h="735931">
                  <a:moveTo>
                    <a:pt x="220252" y="19070"/>
                  </a:moveTo>
                  <a:cubicBezTo>
                    <a:pt x="254000" y="7556"/>
                    <a:pt x="292600" y="0"/>
                    <a:pt x="330378" y="0"/>
                  </a:cubicBezTo>
                  <a:cubicBezTo>
                    <a:pt x="368157" y="0"/>
                    <a:pt x="404509" y="6476"/>
                    <a:pt x="438009" y="17990"/>
                  </a:cubicBezTo>
                  <a:cubicBezTo>
                    <a:pt x="438723" y="18350"/>
                    <a:pt x="439435" y="18350"/>
                    <a:pt x="440148" y="18710"/>
                  </a:cubicBezTo>
                  <a:cubicBezTo>
                    <a:pt x="565955" y="64765"/>
                    <a:pt x="658618" y="186379"/>
                    <a:pt x="660400" y="326795"/>
                  </a:cubicBezTo>
                  <a:lnTo>
                    <a:pt x="660400" y="735931"/>
                  </a:lnTo>
                  <a:lnTo>
                    <a:pt x="0" y="735931"/>
                  </a:lnTo>
                  <a:lnTo>
                    <a:pt x="0" y="327098"/>
                  </a:lnTo>
                  <a:cubicBezTo>
                    <a:pt x="1782" y="185660"/>
                    <a:pt x="93019" y="64045"/>
                    <a:pt x="220252" y="19070"/>
                  </a:cubicBezTo>
                  <a:close/>
                </a:path>
              </a:pathLst>
            </a:custGeom>
            <a:blipFill>
              <a:blip r:embed="rId5"/>
              <a:stretch>
                <a:fillRect l="-49175" r="-49175"/>
              </a:stretch>
            </a:blipFill>
          </p:spPr>
        </p:sp>
      </p:grpSp>
      <p:grpSp>
        <p:nvGrpSpPr>
          <p:cNvPr id="10" name="Group 10"/>
          <p:cNvGrpSpPr/>
          <p:nvPr/>
        </p:nvGrpSpPr>
        <p:grpSpPr>
          <a:xfrm>
            <a:off x="12826695" y="3258379"/>
            <a:ext cx="5461305" cy="3302005"/>
            <a:chOff x="0" y="0"/>
            <a:chExt cx="1604021" cy="969821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1604021" cy="969821"/>
            </a:xfrm>
            <a:custGeom>
              <a:avLst/>
              <a:gdLst/>
              <a:ahLst/>
              <a:cxnLst/>
              <a:rect l="l" t="t" r="r" b="b"/>
              <a:pathLst>
                <a:path w="1604021" h="969821">
                  <a:moveTo>
                    <a:pt x="43945" y="0"/>
                  </a:moveTo>
                  <a:lnTo>
                    <a:pt x="1560075" y="0"/>
                  </a:lnTo>
                  <a:cubicBezTo>
                    <a:pt x="1584346" y="0"/>
                    <a:pt x="1604021" y="19675"/>
                    <a:pt x="1604021" y="43945"/>
                  </a:cubicBezTo>
                  <a:lnTo>
                    <a:pt x="1604021" y="925875"/>
                  </a:lnTo>
                  <a:cubicBezTo>
                    <a:pt x="1604021" y="950145"/>
                    <a:pt x="1584346" y="969821"/>
                    <a:pt x="1560075" y="969821"/>
                  </a:cubicBezTo>
                  <a:lnTo>
                    <a:pt x="43945" y="969821"/>
                  </a:lnTo>
                  <a:cubicBezTo>
                    <a:pt x="19675" y="969821"/>
                    <a:pt x="0" y="950145"/>
                    <a:pt x="0" y="925875"/>
                  </a:cubicBezTo>
                  <a:lnTo>
                    <a:pt x="0" y="43945"/>
                  </a:lnTo>
                  <a:cubicBezTo>
                    <a:pt x="0" y="19675"/>
                    <a:pt x="19675" y="0"/>
                    <a:pt x="43945" y="0"/>
                  </a:cubicBezTo>
                  <a:close/>
                </a:path>
              </a:pathLst>
            </a:custGeom>
            <a:solidFill>
              <a:srgbClr val="2D7C82"/>
            </a:solidFill>
            <a:ln cap="rnd">
              <a:noFill/>
              <a:prstDash val="solid"/>
              <a:round/>
            </a:ln>
          </p:spPr>
        </p:sp>
        <p:sp>
          <p:nvSpPr>
            <p:cNvPr id="12" name="TextBox 12"/>
            <p:cNvSpPr txBox="1"/>
            <p:nvPr/>
          </p:nvSpPr>
          <p:spPr>
            <a:xfrm>
              <a:off x="0" y="-38100"/>
              <a:ext cx="1604021" cy="100792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549380" y="6064971"/>
            <a:ext cx="6559562" cy="4022218"/>
            <a:chOff x="0" y="0"/>
            <a:chExt cx="1926586" cy="1181352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1926586" cy="1181352"/>
            </a:xfrm>
            <a:custGeom>
              <a:avLst/>
              <a:gdLst/>
              <a:ahLst/>
              <a:cxnLst/>
              <a:rect l="l" t="t" r="r" b="b"/>
              <a:pathLst>
                <a:path w="1926586" h="1181352">
                  <a:moveTo>
                    <a:pt x="36588" y="0"/>
                  </a:moveTo>
                  <a:lnTo>
                    <a:pt x="1889998" y="0"/>
                  </a:lnTo>
                  <a:cubicBezTo>
                    <a:pt x="1899702" y="0"/>
                    <a:pt x="1909008" y="3855"/>
                    <a:pt x="1915870" y="10716"/>
                  </a:cubicBezTo>
                  <a:cubicBezTo>
                    <a:pt x="1922731" y="17578"/>
                    <a:pt x="1926586" y="26884"/>
                    <a:pt x="1926586" y="36588"/>
                  </a:cubicBezTo>
                  <a:lnTo>
                    <a:pt x="1926586" y="1144764"/>
                  </a:lnTo>
                  <a:cubicBezTo>
                    <a:pt x="1926586" y="1154468"/>
                    <a:pt x="1922731" y="1163774"/>
                    <a:pt x="1915870" y="1170635"/>
                  </a:cubicBezTo>
                  <a:cubicBezTo>
                    <a:pt x="1909008" y="1177497"/>
                    <a:pt x="1899702" y="1181352"/>
                    <a:pt x="1889998" y="1181352"/>
                  </a:cubicBezTo>
                  <a:lnTo>
                    <a:pt x="36588" y="1181352"/>
                  </a:lnTo>
                  <a:cubicBezTo>
                    <a:pt x="26884" y="1181352"/>
                    <a:pt x="17578" y="1177497"/>
                    <a:pt x="10716" y="1170635"/>
                  </a:cubicBezTo>
                  <a:cubicBezTo>
                    <a:pt x="3855" y="1163774"/>
                    <a:pt x="0" y="1154468"/>
                    <a:pt x="0" y="1144764"/>
                  </a:cubicBezTo>
                  <a:lnTo>
                    <a:pt x="0" y="36588"/>
                  </a:lnTo>
                  <a:cubicBezTo>
                    <a:pt x="0" y="26884"/>
                    <a:pt x="3855" y="17578"/>
                    <a:pt x="10716" y="10716"/>
                  </a:cubicBezTo>
                  <a:cubicBezTo>
                    <a:pt x="17578" y="3855"/>
                    <a:pt x="26884" y="0"/>
                    <a:pt x="36588" y="0"/>
                  </a:cubicBezTo>
                  <a:close/>
                </a:path>
              </a:pathLst>
            </a:custGeom>
            <a:solidFill>
              <a:srgbClr val="66A9AE"/>
            </a:solidFill>
            <a:ln cap="rnd">
              <a:noFill/>
              <a:prstDash val="solid"/>
              <a:round/>
            </a:ln>
          </p:spPr>
        </p:sp>
        <p:sp>
          <p:nvSpPr>
            <p:cNvPr id="15" name="TextBox 15"/>
            <p:cNvSpPr txBox="1"/>
            <p:nvPr/>
          </p:nvSpPr>
          <p:spPr>
            <a:xfrm>
              <a:off x="0" y="-38100"/>
              <a:ext cx="1926586" cy="121945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6" name="TextBox 16"/>
          <p:cNvSpPr txBox="1"/>
          <p:nvPr/>
        </p:nvSpPr>
        <p:spPr>
          <a:xfrm>
            <a:off x="748977" y="1039247"/>
            <a:ext cx="5430815" cy="9734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060"/>
              </a:lnSpc>
            </a:pPr>
            <a:r>
              <a:rPr lang="en-US" sz="6000" b="1">
                <a:solidFill>
                  <a:srgbClr val="000000"/>
                </a:solidFill>
                <a:latin typeface="Agrandir Bold"/>
                <a:ea typeface="Agrandir Bold"/>
                <a:cs typeface="Agrandir Bold"/>
                <a:sym typeface="Agrandir Bold"/>
              </a:rPr>
              <a:t>L’élaboration</a:t>
            </a:r>
          </a:p>
        </p:txBody>
      </p:sp>
      <p:grpSp>
        <p:nvGrpSpPr>
          <p:cNvPr id="17" name="Group 17"/>
          <p:cNvGrpSpPr/>
          <p:nvPr/>
        </p:nvGrpSpPr>
        <p:grpSpPr>
          <a:xfrm>
            <a:off x="5853495" y="869628"/>
            <a:ext cx="2760813" cy="2738401"/>
            <a:chOff x="0" y="0"/>
            <a:chExt cx="727128" cy="721225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727128" cy="721225"/>
            </a:xfrm>
            <a:custGeom>
              <a:avLst/>
              <a:gdLst/>
              <a:ahLst/>
              <a:cxnLst/>
              <a:rect l="l" t="t" r="r" b="b"/>
              <a:pathLst>
                <a:path w="727128" h="721225">
                  <a:moveTo>
                    <a:pt x="120581" y="0"/>
                  </a:moveTo>
                  <a:lnTo>
                    <a:pt x="606546" y="0"/>
                  </a:lnTo>
                  <a:cubicBezTo>
                    <a:pt x="638527" y="0"/>
                    <a:pt x="669197" y="12704"/>
                    <a:pt x="691810" y="35317"/>
                  </a:cubicBezTo>
                  <a:cubicBezTo>
                    <a:pt x="714424" y="57931"/>
                    <a:pt x="727128" y="88601"/>
                    <a:pt x="727128" y="120581"/>
                  </a:cubicBezTo>
                  <a:lnTo>
                    <a:pt x="727128" y="600644"/>
                  </a:lnTo>
                  <a:cubicBezTo>
                    <a:pt x="727128" y="667239"/>
                    <a:pt x="673142" y="721225"/>
                    <a:pt x="606546" y="721225"/>
                  </a:cubicBezTo>
                  <a:lnTo>
                    <a:pt x="120581" y="721225"/>
                  </a:lnTo>
                  <a:cubicBezTo>
                    <a:pt x="88601" y="721225"/>
                    <a:pt x="57931" y="708521"/>
                    <a:pt x="35317" y="685908"/>
                  </a:cubicBezTo>
                  <a:cubicBezTo>
                    <a:pt x="12704" y="663294"/>
                    <a:pt x="0" y="632624"/>
                    <a:pt x="0" y="600644"/>
                  </a:cubicBezTo>
                  <a:lnTo>
                    <a:pt x="0" y="120581"/>
                  </a:lnTo>
                  <a:cubicBezTo>
                    <a:pt x="0" y="53986"/>
                    <a:pt x="53986" y="0"/>
                    <a:pt x="120581" y="0"/>
                  </a:cubicBezTo>
                  <a:close/>
                </a:path>
              </a:pathLst>
            </a:custGeom>
            <a:solidFill>
              <a:srgbClr val="DE8184"/>
            </a:solidFill>
          </p:spPr>
        </p:sp>
        <p:sp>
          <p:nvSpPr>
            <p:cNvPr id="19" name="TextBox 19"/>
            <p:cNvSpPr txBox="1"/>
            <p:nvPr/>
          </p:nvSpPr>
          <p:spPr>
            <a:xfrm>
              <a:off x="0" y="-38100"/>
              <a:ext cx="727128" cy="7593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12661225" y="7329738"/>
            <a:ext cx="3706639" cy="2738401"/>
            <a:chOff x="0" y="0"/>
            <a:chExt cx="976234" cy="721225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976234" cy="721225"/>
            </a:xfrm>
            <a:custGeom>
              <a:avLst/>
              <a:gdLst/>
              <a:ahLst/>
              <a:cxnLst/>
              <a:rect l="l" t="t" r="r" b="b"/>
              <a:pathLst>
                <a:path w="976234" h="721225">
                  <a:moveTo>
                    <a:pt x="89813" y="0"/>
                  </a:moveTo>
                  <a:lnTo>
                    <a:pt x="886422" y="0"/>
                  </a:lnTo>
                  <a:cubicBezTo>
                    <a:pt x="910241" y="0"/>
                    <a:pt x="933086" y="9462"/>
                    <a:pt x="949929" y="26305"/>
                  </a:cubicBezTo>
                  <a:cubicBezTo>
                    <a:pt x="966772" y="43149"/>
                    <a:pt x="976234" y="65993"/>
                    <a:pt x="976234" y="89813"/>
                  </a:cubicBezTo>
                  <a:lnTo>
                    <a:pt x="976234" y="631413"/>
                  </a:lnTo>
                  <a:cubicBezTo>
                    <a:pt x="976234" y="655232"/>
                    <a:pt x="966772" y="678076"/>
                    <a:pt x="949929" y="694920"/>
                  </a:cubicBezTo>
                  <a:cubicBezTo>
                    <a:pt x="933086" y="711763"/>
                    <a:pt x="910241" y="721225"/>
                    <a:pt x="886422" y="721225"/>
                  </a:cubicBezTo>
                  <a:lnTo>
                    <a:pt x="89813" y="721225"/>
                  </a:lnTo>
                  <a:cubicBezTo>
                    <a:pt x="65993" y="721225"/>
                    <a:pt x="43149" y="711763"/>
                    <a:pt x="26305" y="694920"/>
                  </a:cubicBezTo>
                  <a:cubicBezTo>
                    <a:pt x="9462" y="678076"/>
                    <a:pt x="0" y="655232"/>
                    <a:pt x="0" y="631413"/>
                  </a:cubicBezTo>
                  <a:lnTo>
                    <a:pt x="0" y="89813"/>
                  </a:lnTo>
                  <a:cubicBezTo>
                    <a:pt x="0" y="65993"/>
                    <a:pt x="9462" y="43149"/>
                    <a:pt x="26305" y="26305"/>
                  </a:cubicBezTo>
                  <a:cubicBezTo>
                    <a:pt x="43149" y="9462"/>
                    <a:pt x="65993" y="0"/>
                    <a:pt x="89813" y="0"/>
                  </a:cubicBezTo>
                  <a:close/>
                </a:path>
              </a:pathLst>
            </a:custGeom>
            <a:solidFill>
              <a:srgbClr val="DE8184"/>
            </a:solidFill>
          </p:spPr>
        </p:sp>
        <p:sp>
          <p:nvSpPr>
            <p:cNvPr id="22" name="TextBox 22"/>
            <p:cNvSpPr txBox="1"/>
            <p:nvPr/>
          </p:nvSpPr>
          <p:spPr>
            <a:xfrm>
              <a:off x="0" y="-38100"/>
              <a:ext cx="976234" cy="7593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3" name="Group 23"/>
          <p:cNvGrpSpPr/>
          <p:nvPr/>
        </p:nvGrpSpPr>
        <p:grpSpPr>
          <a:xfrm>
            <a:off x="299478" y="3212613"/>
            <a:ext cx="3012507" cy="2738401"/>
            <a:chOff x="0" y="0"/>
            <a:chExt cx="793417" cy="721225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793417" cy="721225"/>
            </a:xfrm>
            <a:custGeom>
              <a:avLst/>
              <a:gdLst/>
              <a:ahLst/>
              <a:cxnLst/>
              <a:rect l="l" t="t" r="r" b="b"/>
              <a:pathLst>
                <a:path w="793417" h="721225">
                  <a:moveTo>
                    <a:pt x="110507" y="0"/>
                  </a:moveTo>
                  <a:lnTo>
                    <a:pt x="682911" y="0"/>
                  </a:lnTo>
                  <a:cubicBezTo>
                    <a:pt x="743942" y="0"/>
                    <a:pt x="793417" y="49476"/>
                    <a:pt x="793417" y="110507"/>
                  </a:cubicBezTo>
                  <a:lnTo>
                    <a:pt x="793417" y="610718"/>
                  </a:lnTo>
                  <a:cubicBezTo>
                    <a:pt x="793417" y="671749"/>
                    <a:pt x="743942" y="721225"/>
                    <a:pt x="682911" y="721225"/>
                  </a:cubicBezTo>
                  <a:lnTo>
                    <a:pt x="110507" y="721225"/>
                  </a:lnTo>
                  <a:cubicBezTo>
                    <a:pt x="49476" y="721225"/>
                    <a:pt x="0" y="671749"/>
                    <a:pt x="0" y="610718"/>
                  </a:cubicBezTo>
                  <a:lnTo>
                    <a:pt x="0" y="110507"/>
                  </a:lnTo>
                  <a:cubicBezTo>
                    <a:pt x="0" y="49476"/>
                    <a:pt x="49476" y="0"/>
                    <a:pt x="110507" y="0"/>
                  </a:cubicBezTo>
                  <a:close/>
                </a:path>
              </a:pathLst>
            </a:custGeom>
            <a:solidFill>
              <a:srgbClr val="F6BD50"/>
            </a:solidFill>
          </p:spPr>
        </p:sp>
        <p:sp>
          <p:nvSpPr>
            <p:cNvPr id="25" name="TextBox 25"/>
            <p:cNvSpPr txBox="1"/>
            <p:nvPr/>
          </p:nvSpPr>
          <p:spPr>
            <a:xfrm>
              <a:off x="0" y="-38100"/>
              <a:ext cx="793417" cy="7593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6" name="Group 26"/>
          <p:cNvGrpSpPr/>
          <p:nvPr/>
        </p:nvGrpSpPr>
        <p:grpSpPr>
          <a:xfrm>
            <a:off x="1543189" y="5672709"/>
            <a:ext cx="4571740" cy="684557"/>
            <a:chOff x="0" y="0"/>
            <a:chExt cx="1204080" cy="180295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1204080" cy="180295"/>
            </a:xfrm>
            <a:custGeom>
              <a:avLst/>
              <a:gdLst/>
              <a:ahLst/>
              <a:cxnLst/>
              <a:rect l="l" t="t" r="r" b="b"/>
              <a:pathLst>
                <a:path w="1204080" h="180295">
                  <a:moveTo>
                    <a:pt x="86365" y="0"/>
                  </a:moveTo>
                  <a:lnTo>
                    <a:pt x="1117715" y="0"/>
                  </a:lnTo>
                  <a:cubicBezTo>
                    <a:pt x="1165413" y="0"/>
                    <a:pt x="1204080" y="38667"/>
                    <a:pt x="1204080" y="86365"/>
                  </a:cubicBezTo>
                  <a:lnTo>
                    <a:pt x="1204080" y="93930"/>
                  </a:lnTo>
                  <a:cubicBezTo>
                    <a:pt x="1204080" y="116835"/>
                    <a:pt x="1194980" y="138803"/>
                    <a:pt x="1178784" y="154999"/>
                  </a:cubicBezTo>
                  <a:cubicBezTo>
                    <a:pt x="1162587" y="171196"/>
                    <a:pt x="1140620" y="180295"/>
                    <a:pt x="1117715" y="180295"/>
                  </a:cubicBezTo>
                  <a:lnTo>
                    <a:pt x="86365" y="180295"/>
                  </a:lnTo>
                  <a:cubicBezTo>
                    <a:pt x="63460" y="180295"/>
                    <a:pt x="41492" y="171196"/>
                    <a:pt x="25296" y="154999"/>
                  </a:cubicBezTo>
                  <a:cubicBezTo>
                    <a:pt x="9099" y="138803"/>
                    <a:pt x="0" y="116835"/>
                    <a:pt x="0" y="93930"/>
                  </a:cubicBezTo>
                  <a:lnTo>
                    <a:pt x="0" y="86365"/>
                  </a:lnTo>
                  <a:cubicBezTo>
                    <a:pt x="0" y="63460"/>
                    <a:pt x="9099" y="41492"/>
                    <a:pt x="25296" y="25296"/>
                  </a:cubicBezTo>
                  <a:cubicBezTo>
                    <a:pt x="41492" y="9099"/>
                    <a:pt x="63460" y="0"/>
                    <a:pt x="86365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id="28" name="TextBox 28"/>
            <p:cNvSpPr txBox="1"/>
            <p:nvPr/>
          </p:nvSpPr>
          <p:spPr>
            <a:xfrm>
              <a:off x="0" y="-38100"/>
              <a:ext cx="1204080" cy="21839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9" name="Group 29"/>
          <p:cNvGrpSpPr/>
          <p:nvPr/>
        </p:nvGrpSpPr>
        <p:grpSpPr>
          <a:xfrm>
            <a:off x="10971485" y="403116"/>
            <a:ext cx="3012507" cy="2738401"/>
            <a:chOff x="0" y="0"/>
            <a:chExt cx="793417" cy="721225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793417" cy="721225"/>
            </a:xfrm>
            <a:custGeom>
              <a:avLst/>
              <a:gdLst/>
              <a:ahLst/>
              <a:cxnLst/>
              <a:rect l="l" t="t" r="r" b="b"/>
              <a:pathLst>
                <a:path w="793417" h="721225">
                  <a:moveTo>
                    <a:pt x="110507" y="0"/>
                  </a:moveTo>
                  <a:lnTo>
                    <a:pt x="682911" y="0"/>
                  </a:lnTo>
                  <a:cubicBezTo>
                    <a:pt x="743942" y="0"/>
                    <a:pt x="793417" y="49476"/>
                    <a:pt x="793417" y="110507"/>
                  </a:cubicBezTo>
                  <a:lnTo>
                    <a:pt x="793417" y="610718"/>
                  </a:lnTo>
                  <a:cubicBezTo>
                    <a:pt x="793417" y="671749"/>
                    <a:pt x="743942" y="721225"/>
                    <a:pt x="682911" y="721225"/>
                  </a:cubicBezTo>
                  <a:lnTo>
                    <a:pt x="110507" y="721225"/>
                  </a:lnTo>
                  <a:cubicBezTo>
                    <a:pt x="49476" y="721225"/>
                    <a:pt x="0" y="671749"/>
                    <a:pt x="0" y="610718"/>
                  </a:cubicBezTo>
                  <a:lnTo>
                    <a:pt x="0" y="110507"/>
                  </a:lnTo>
                  <a:cubicBezTo>
                    <a:pt x="0" y="49476"/>
                    <a:pt x="49476" y="0"/>
                    <a:pt x="110507" y="0"/>
                  </a:cubicBezTo>
                  <a:close/>
                </a:path>
              </a:pathLst>
            </a:custGeom>
            <a:solidFill>
              <a:srgbClr val="F5BC4F"/>
            </a:solidFill>
          </p:spPr>
        </p:sp>
        <p:sp>
          <p:nvSpPr>
            <p:cNvPr id="31" name="TextBox 31"/>
            <p:cNvSpPr txBox="1"/>
            <p:nvPr/>
          </p:nvSpPr>
          <p:spPr>
            <a:xfrm>
              <a:off x="0" y="-38100"/>
              <a:ext cx="793417" cy="7593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32" name="Group 32"/>
          <p:cNvGrpSpPr/>
          <p:nvPr/>
        </p:nvGrpSpPr>
        <p:grpSpPr>
          <a:xfrm>
            <a:off x="13576987" y="2939198"/>
            <a:ext cx="4178942" cy="684557"/>
            <a:chOff x="0" y="0"/>
            <a:chExt cx="1100627" cy="180295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1100627" cy="180295"/>
            </a:xfrm>
            <a:custGeom>
              <a:avLst/>
              <a:gdLst/>
              <a:ahLst/>
              <a:cxnLst/>
              <a:rect l="l" t="t" r="r" b="b"/>
              <a:pathLst>
                <a:path w="1100627" h="180295">
                  <a:moveTo>
                    <a:pt x="90147" y="0"/>
                  </a:moveTo>
                  <a:lnTo>
                    <a:pt x="1010479" y="0"/>
                  </a:lnTo>
                  <a:cubicBezTo>
                    <a:pt x="1060266" y="0"/>
                    <a:pt x="1100627" y="40360"/>
                    <a:pt x="1100627" y="90147"/>
                  </a:cubicBezTo>
                  <a:lnTo>
                    <a:pt x="1100627" y="90147"/>
                  </a:lnTo>
                  <a:cubicBezTo>
                    <a:pt x="1100627" y="114056"/>
                    <a:pt x="1091129" y="136985"/>
                    <a:pt x="1074223" y="153891"/>
                  </a:cubicBezTo>
                  <a:cubicBezTo>
                    <a:pt x="1057317" y="170797"/>
                    <a:pt x="1034388" y="180295"/>
                    <a:pt x="1010479" y="180295"/>
                  </a:cubicBezTo>
                  <a:lnTo>
                    <a:pt x="90147" y="180295"/>
                  </a:lnTo>
                  <a:cubicBezTo>
                    <a:pt x="66239" y="180295"/>
                    <a:pt x="43309" y="170797"/>
                    <a:pt x="26404" y="153891"/>
                  </a:cubicBezTo>
                  <a:cubicBezTo>
                    <a:pt x="9498" y="136985"/>
                    <a:pt x="0" y="114056"/>
                    <a:pt x="0" y="90147"/>
                  </a:cubicBezTo>
                  <a:lnTo>
                    <a:pt x="0" y="90147"/>
                  </a:lnTo>
                  <a:cubicBezTo>
                    <a:pt x="0" y="66239"/>
                    <a:pt x="9498" y="43309"/>
                    <a:pt x="26404" y="26404"/>
                  </a:cubicBezTo>
                  <a:cubicBezTo>
                    <a:pt x="43309" y="9498"/>
                    <a:pt x="66239" y="0"/>
                    <a:pt x="90147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id="34" name="TextBox 34"/>
            <p:cNvSpPr txBox="1"/>
            <p:nvPr/>
          </p:nvSpPr>
          <p:spPr>
            <a:xfrm>
              <a:off x="0" y="-38100"/>
              <a:ext cx="1100627" cy="21839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35" name="TextBox 35"/>
          <p:cNvSpPr txBox="1"/>
          <p:nvPr/>
        </p:nvSpPr>
        <p:spPr>
          <a:xfrm>
            <a:off x="748977" y="6352204"/>
            <a:ext cx="6359965" cy="36569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659"/>
              </a:lnSpc>
            </a:pPr>
            <a:r>
              <a:rPr lang="en-US" sz="1899" b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Christine VOUGIER</a:t>
            </a:r>
            <a:r>
              <a:rPr lang="en-US" sz="1899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patiente partenaire</a:t>
            </a:r>
          </a:p>
          <a:p>
            <a:pPr algn="l">
              <a:lnSpc>
                <a:spcPts val="2659"/>
              </a:lnSpc>
            </a:pPr>
            <a:r>
              <a:rPr lang="en-US" sz="1899" b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Gaëlle DULAC</a:t>
            </a:r>
            <a:r>
              <a:rPr lang="en-US" sz="1899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IDE, patiente-partenaire </a:t>
            </a:r>
          </a:p>
          <a:p>
            <a:pPr algn="l">
              <a:lnSpc>
                <a:spcPts val="2659"/>
              </a:lnSpc>
            </a:pPr>
            <a:r>
              <a:rPr lang="en-US" sz="1899" b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Hélène GONCALVES</a:t>
            </a:r>
            <a:r>
              <a:rPr lang="en-US" sz="1899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IDEC, CH de Chartres</a:t>
            </a:r>
          </a:p>
          <a:p>
            <a:pPr algn="l">
              <a:lnSpc>
                <a:spcPts val="2659"/>
              </a:lnSpc>
            </a:pPr>
            <a:r>
              <a:rPr lang="en-US" sz="1899" b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Marie THOMAS</a:t>
            </a:r>
            <a:r>
              <a:rPr lang="en-US" sz="1899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docteur specialiste en médecine générale, présidente inter-CPTS</a:t>
            </a:r>
          </a:p>
          <a:p>
            <a:pPr algn="l">
              <a:lnSpc>
                <a:spcPts val="2659"/>
              </a:lnSpc>
            </a:pPr>
            <a:r>
              <a:rPr lang="en-US" sz="1899" b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Marie-Claire CHARPIN</a:t>
            </a:r>
            <a:r>
              <a:rPr lang="en-US" sz="1899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docteur en pharmacie, Association Cancer Convivialité de Dreux</a:t>
            </a:r>
          </a:p>
          <a:p>
            <a:pPr algn="l">
              <a:lnSpc>
                <a:spcPts val="2659"/>
              </a:lnSpc>
            </a:pPr>
            <a:r>
              <a:rPr lang="en-US" sz="1899" b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Natalia MAURICE</a:t>
            </a:r>
            <a:r>
              <a:rPr lang="en-US" sz="1899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IPA, CH de Dreux</a:t>
            </a:r>
          </a:p>
          <a:p>
            <a:pPr algn="l">
              <a:lnSpc>
                <a:spcPts val="2659"/>
              </a:lnSpc>
            </a:pPr>
            <a:r>
              <a:rPr lang="en-US" sz="1899" b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Perrine RIBOT</a:t>
            </a:r>
            <a:r>
              <a:rPr lang="en-US" sz="1899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chargée de mission, Appui Santé 28</a:t>
            </a:r>
          </a:p>
          <a:p>
            <a:pPr algn="l">
              <a:lnSpc>
                <a:spcPts val="2659"/>
              </a:lnSpc>
            </a:pPr>
            <a:r>
              <a:rPr lang="en-US" sz="1899" b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Sophie POPOT</a:t>
            </a:r>
            <a:r>
              <a:rPr lang="en-US" sz="1899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diététicienne, CH de Chartres</a:t>
            </a:r>
          </a:p>
          <a:p>
            <a:pPr algn="l">
              <a:lnSpc>
                <a:spcPts val="2659"/>
              </a:lnSpc>
              <a:spcBef>
                <a:spcPct val="0"/>
              </a:spcBef>
            </a:pPr>
            <a:r>
              <a:rPr lang="en-US" sz="1899" b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Sylvie PELLETIER</a:t>
            </a:r>
            <a:r>
              <a:rPr lang="en-US" sz="1899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cadre de santé Onco Centre</a:t>
            </a:r>
          </a:p>
        </p:txBody>
      </p:sp>
      <p:sp>
        <p:nvSpPr>
          <p:cNvPr id="36" name="TextBox 36"/>
          <p:cNvSpPr txBox="1"/>
          <p:nvPr/>
        </p:nvSpPr>
        <p:spPr>
          <a:xfrm>
            <a:off x="6114929" y="1659461"/>
            <a:ext cx="2122667" cy="9298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832"/>
              </a:lnSpc>
            </a:pPr>
            <a:r>
              <a:rPr lang="en-US" sz="5774" b="1">
                <a:solidFill>
                  <a:srgbClr val="F4F4F4"/>
                </a:solidFill>
                <a:latin typeface="Agrandir Bold"/>
                <a:ea typeface="Agrandir Bold"/>
                <a:cs typeface="Agrandir Bold"/>
                <a:sym typeface="Agrandir Bold"/>
              </a:rPr>
              <a:t>2024</a:t>
            </a:r>
          </a:p>
        </p:txBody>
      </p:sp>
      <p:sp>
        <p:nvSpPr>
          <p:cNvPr id="37" name="TextBox 37"/>
          <p:cNvSpPr txBox="1"/>
          <p:nvPr/>
        </p:nvSpPr>
        <p:spPr>
          <a:xfrm>
            <a:off x="6114929" y="1032599"/>
            <a:ext cx="431382" cy="9299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832"/>
              </a:lnSpc>
            </a:pPr>
            <a:r>
              <a:rPr lang="en-US" sz="5774">
                <a:solidFill>
                  <a:srgbClr val="000000"/>
                </a:solidFill>
                <a:latin typeface="Agrandir"/>
                <a:ea typeface="Agrandir"/>
                <a:cs typeface="Agrandir"/>
                <a:sym typeface="Agrandir"/>
              </a:rPr>
              <a:t>+</a:t>
            </a:r>
          </a:p>
        </p:txBody>
      </p:sp>
      <p:sp>
        <p:nvSpPr>
          <p:cNvPr id="38" name="TextBox 38"/>
          <p:cNvSpPr txBox="1"/>
          <p:nvPr/>
        </p:nvSpPr>
        <p:spPr>
          <a:xfrm>
            <a:off x="6114929" y="2522667"/>
            <a:ext cx="2004877" cy="7588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657"/>
              </a:lnSpc>
            </a:pPr>
            <a:r>
              <a:rPr lang="en-US" sz="2630" b="1">
                <a:solidFill>
                  <a:srgbClr val="000000"/>
                </a:solidFill>
                <a:latin typeface="Agrandir Bold"/>
                <a:ea typeface="Agrandir Bold"/>
                <a:cs typeface="Agrandir Bold"/>
                <a:sym typeface="Agrandir Bold"/>
              </a:rPr>
              <a:t>idée mallette</a:t>
            </a:r>
          </a:p>
        </p:txBody>
      </p:sp>
      <p:sp>
        <p:nvSpPr>
          <p:cNvPr id="39" name="TextBox 39"/>
          <p:cNvSpPr txBox="1"/>
          <p:nvPr/>
        </p:nvSpPr>
        <p:spPr>
          <a:xfrm>
            <a:off x="12922658" y="8119572"/>
            <a:ext cx="2122667" cy="9298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832"/>
              </a:lnSpc>
            </a:pPr>
            <a:r>
              <a:rPr lang="en-US" sz="5774" b="1">
                <a:solidFill>
                  <a:srgbClr val="F4F4F4"/>
                </a:solidFill>
                <a:latin typeface="Agrandir Bold"/>
                <a:ea typeface="Agrandir Bold"/>
                <a:cs typeface="Agrandir Bold"/>
                <a:sym typeface="Agrandir Bold"/>
              </a:rPr>
              <a:t>9</a:t>
            </a:r>
          </a:p>
        </p:txBody>
      </p:sp>
      <p:sp>
        <p:nvSpPr>
          <p:cNvPr id="40" name="TextBox 40"/>
          <p:cNvSpPr txBox="1"/>
          <p:nvPr/>
        </p:nvSpPr>
        <p:spPr>
          <a:xfrm>
            <a:off x="12922658" y="7492709"/>
            <a:ext cx="431382" cy="9299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832"/>
              </a:lnSpc>
            </a:pPr>
            <a:r>
              <a:rPr lang="en-US" sz="5774">
                <a:solidFill>
                  <a:srgbClr val="000000"/>
                </a:solidFill>
                <a:latin typeface="Agrandir"/>
                <a:ea typeface="Agrandir"/>
                <a:cs typeface="Agrandir"/>
                <a:sym typeface="Agrandir"/>
              </a:rPr>
              <a:t>+</a:t>
            </a:r>
          </a:p>
        </p:txBody>
      </p:sp>
      <p:sp>
        <p:nvSpPr>
          <p:cNvPr id="41" name="TextBox 41"/>
          <p:cNvSpPr txBox="1"/>
          <p:nvPr/>
        </p:nvSpPr>
        <p:spPr>
          <a:xfrm>
            <a:off x="12922658" y="8982777"/>
            <a:ext cx="2895291" cy="7588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657"/>
              </a:lnSpc>
            </a:pPr>
            <a:r>
              <a:rPr lang="en-US" sz="2630" b="1">
                <a:solidFill>
                  <a:srgbClr val="000000"/>
                </a:solidFill>
                <a:latin typeface="Agrandir Bold"/>
                <a:ea typeface="Agrandir Bold"/>
                <a:cs typeface="Agrandir Bold"/>
                <a:sym typeface="Agrandir Bold"/>
              </a:rPr>
              <a:t>réunions départementales</a:t>
            </a:r>
          </a:p>
        </p:txBody>
      </p:sp>
      <p:sp>
        <p:nvSpPr>
          <p:cNvPr id="42" name="TextBox 42"/>
          <p:cNvSpPr txBox="1"/>
          <p:nvPr/>
        </p:nvSpPr>
        <p:spPr>
          <a:xfrm>
            <a:off x="560911" y="4002447"/>
            <a:ext cx="2122667" cy="9298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832"/>
              </a:lnSpc>
            </a:pPr>
            <a:r>
              <a:rPr lang="en-US" sz="5774" b="1">
                <a:solidFill>
                  <a:srgbClr val="F4F4F4"/>
                </a:solidFill>
                <a:latin typeface="Agrandir Bold"/>
                <a:ea typeface="Agrandir Bold"/>
                <a:cs typeface="Agrandir Bold"/>
                <a:sym typeface="Agrandir Bold"/>
              </a:rPr>
              <a:t>9</a:t>
            </a:r>
          </a:p>
        </p:txBody>
      </p:sp>
      <p:sp>
        <p:nvSpPr>
          <p:cNvPr id="43" name="TextBox 43"/>
          <p:cNvSpPr txBox="1"/>
          <p:nvPr/>
        </p:nvSpPr>
        <p:spPr>
          <a:xfrm>
            <a:off x="560911" y="3375584"/>
            <a:ext cx="431382" cy="9299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832"/>
              </a:lnSpc>
            </a:pPr>
            <a:r>
              <a:rPr lang="en-US" sz="5774">
                <a:solidFill>
                  <a:srgbClr val="000000"/>
                </a:solidFill>
                <a:latin typeface="Agrandir"/>
                <a:ea typeface="Agrandir"/>
                <a:cs typeface="Agrandir"/>
                <a:sym typeface="Agrandir"/>
              </a:rPr>
              <a:t>+</a:t>
            </a:r>
          </a:p>
        </p:txBody>
      </p:sp>
      <p:sp>
        <p:nvSpPr>
          <p:cNvPr id="44" name="TextBox 44"/>
          <p:cNvSpPr txBox="1"/>
          <p:nvPr/>
        </p:nvSpPr>
        <p:spPr>
          <a:xfrm>
            <a:off x="565439" y="4865652"/>
            <a:ext cx="2122667" cy="7588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657"/>
              </a:lnSpc>
            </a:pPr>
            <a:r>
              <a:rPr lang="en-US" sz="2630" b="1">
                <a:solidFill>
                  <a:srgbClr val="000000"/>
                </a:solidFill>
                <a:latin typeface="Agrandir Bold"/>
                <a:ea typeface="Agrandir Bold"/>
                <a:cs typeface="Agrandir Bold"/>
                <a:sym typeface="Agrandir Bold"/>
              </a:rPr>
              <a:t>membres actifs</a:t>
            </a:r>
          </a:p>
        </p:txBody>
      </p:sp>
      <p:sp>
        <p:nvSpPr>
          <p:cNvPr id="45" name="TextBox 45"/>
          <p:cNvSpPr txBox="1"/>
          <p:nvPr/>
        </p:nvSpPr>
        <p:spPr>
          <a:xfrm>
            <a:off x="1543189" y="5762453"/>
            <a:ext cx="4571740" cy="4641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17"/>
              </a:lnSpc>
            </a:pPr>
            <a:r>
              <a:rPr lang="en-US" sz="2726" spc="215">
                <a:solidFill>
                  <a:srgbClr val="E4E4E4"/>
                </a:solidFill>
                <a:latin typeface="Montserrat"/>
                <a:ea typeface="Montserrat"/>
                <a:cs typeface="Montserrat"/>
                <a:sym typeface="Montserrat"/>
              </a:rPr>
              <a:t>GT départemental</a:t>
            </a:r>
          </a:p>
        </p:txBody>
      </p:sp>
      <p:sp>
        <p:nvSpPr>
          <p:cNvPr id="46" name="TextBox 46"/>
          <p:cNvSpPr txBox="1"/>
          <p:nvPr/>
        </p:nvSpPr>
        <p:spPr>
          <a:xfrm>
            <a:off x="11232918" y="1192950"/>
            <a:ext cx="2122667" cy="9298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832"/>
              </a:lnSpc>
            </a:pPr>
            <a:r>
              <a:rPr lang="en-US" sz="5774" b="1">
                <a:solidFill>
                  <a:srgbClr val="F4F4F4"/>
                </a:solidFill>
                <a:latin typeface="Agrandir Bold"/>
                <a:ea typeface="Agrandir Bold"/>
                <a:cs typeface="Agrandir Bold"/>
                <a:sym typeface="Agrandir Bold"/>
              </a:rPr>
              <a:t>4</a:t>
            </a:r>
          </a:p>
        </p:txBody>
      </p:sp>
      <p:sp>
        <p:nvSpPr>
          <p:cNvPr id="47" name="TextBox 47"/>
          <p:cNvSpPr txBox="1"/>
          <p:nvPr/>
        </p:nvSpPr>
        <p:spPr>
          <a:xfrm>
            <a:off x="11232918" y="566087"/>
            <a:ext cx="431382" cy="9299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832"/>
              </a:lnSpc>
            </a:pPr>
            <a:r>
              <a:rPr lang="en-US" sz="5774">
                <a:solidFill>
                  <a:srgbClr val="000000"/>
                </a:solidFill>
                <a:latin typeface="Agrandir"/>
                <a:ea typeface="Agrandir"/>
                <a:cs typeface="Agrandir"/>
                <a:sym typeface="Agrandir"/>
              </a:rPr>
              <a:t>+</a:t>
            </a:r>
          </a:p>
        </p:txBody>
      </p:sp>
      <p:sp>
        <p:nvSpPr>
          <p:cNvPr id="48" name="TextBox 48"/>
          <p:cNvSpPr txBox="1"/>
          <p:nvPr/>
        </p:nvSpPr>
        <p:spPr>
          <a:xfrm>
            <a:off x="11237445" y="2056155"/>
            <a:ext cx="2122667" cy="7588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657"/>
              </a:lnSpc>
            </a:pPr>
            <a:r>
              <a:rPr lang="en-US" sz="2630" b="1">
                <a:solidFill>
                  <a:srgbClr val="000000"/>
                </a:solidFill>
                <a:latin typeface="Agrandir Bold"/>
                <a:ea typeface="Agrandir Bold"/>
                <a:cs typeface="Agrandir Bold"/>
                <a:sym typeface="Agrandir Bold"/>
              </a:rPr>
              <a:t>experts consultés</a:t>
            </a:r>
          </a:p>
        </p:txBody>
      </p:sp>
      <p:sp>
        <p:nvSpPr>
          <p:cNvPr id="49" name="TextBox 49"/>
          <p:cNvSpPr txBox="1"/>
          <p:nvPr/>
        </p:nvSpPr>
        <p:spPr>
          <a:xfrm>
            <a:off x="13012160" y="3733464"/>
            <a:ext cx="5090375" cy="26568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659"/>
              </a:lnSpc>
            </a:pPr>
            <a:r>
              <a:rPr lang="en-US" sz="1899" b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Anaïs VAYRAC</a:t>
            </a:r>
            <a:r>
              <a:rPr lang="en-US" sz="1899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psychologue,</a:t>
            </a:r>
            <a:r>
              <a:rPr lang="en-US" sz="1899" b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 </a:t>
            </a:r>
            <a:r>
              <a:rPr lang="en-US" sz="1899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CH de Dreux</a:t>
            </a:r>
          </a:p>
          <a:p>
            <a:pPr algn="l">
              <a:lnSpc>
                <a:spcPts val="2659"/>
              </a:lnSpc>
            </a:pPr>
            <a:r>
              <a:rPr lang="en-US" sz="1899" b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Catherine BARBE</a:t>
            </a:r>
            <a:r>
              <a:rPr lang="en-US" sz="1899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médecin coordinateur, Oncocentre</a:t>
            </a:r>
          </a:p>
          <a:p>
            <a:pPr algn="l">
              <a:lnSpc>
                <a:spcPts val="2659"/>
              </a:lnSpc>
            </a:pPr>
            <a:r>
              <a:rPr lang="en-US" sz="1899" b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Claire LIGIER</a:t>
            </a:r>
            <a:r>
              <a:rPr lang="en-US" sz="1899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docteur en pharmacie, CH de Dreux</a:t>
            </a:r>
          </a:p>
          <a:p>
            <a:pPr algn="l">
              <a:lnSpc>
                <a:spcPts val="2659"/>
              </a:lnSpc>
              <a:spcBef>
                <a:spcPct val="0"/>
              </a:spcBef>
            </a:pPr>
            <a:r>
              <a:rPr lang="en-US" sz="1899" b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Sandra BANCAUD</a:t>
            </a:r>
            <a:r>
              <a:rPr lang="en-US" sz="1899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psychologue, CH de Chartres</a:t>
            </a:r>
          </a:p>
        </p:txBody>
      </p:sp>
      <p:sp>
        <p:nvSpPr>
          <p:cNvPr id="50" name="TextBox 50"/>
          <p:cNvSpPr txBox="1"/>
          <p:nvPr/>
        </p:nvSpPr>
        <p:spPr>
          <a:xfrm>
            <a:off x="13576987" y="3028942"/>
            <a:ext cx="4178942" cy="4641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17"/>
              </a:lnSpc>
            </a:pPr>
            <a:r>
              <a:rPr lang="en-US" sz="2726" spc="215">
                <a:solidFill>
                  <a:srgbClr val="E4E4E4"/>
                </a:solidFill>
                <a:latin typeface="Montserrat"/>
                <a:ea typeface="Montserrat"/>
                <a:cs typeface="Montserrat"/>
                <a:sym typeface="Montserrat"/>
              </a:rPr>
              <a:t>Acteurs spécialisés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89193" y="212724"/>
            <a:ext cx="6888319" cy="9861552"/>
            <a:chOff x="0" y="0"/>
            <a:chExt cx="1067181" cy="152781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067181" cy="1527812"/>
            </a:xfrm>
            <a:custGeom>
              <a:avLst/>
              <a:gdLst/>
              <a:ahLst/>
              <a:cxnLst/>
              <a:rect l="l" t="t" r="r" b="b"/>
              <a:pathLst>
                <a:path w="1067181" h="1527812">
                  <a:moveTo>
                    <a:pt x="83170" y="0"/>
                  </a:moveTo>
                  <a:lnTo>
                    <a:pt x="984011" y="0"/>
                  </a:lnTo>
                  <a:cubicBezTo>
                    <a:pt x="1006069" y="0"/>
                    <a:pt x="1027224" y="8763"/>
                    <a:pt x="1042821" y="24360"/>
                  </a:cubicBezTo>
                  <a:cubicBezTo>
                    <a:pt x="1058418" y="39957"/>
                    <a:pt x="1067181" y="61112"/>
                    <a:pt x="1067181" y="83170"/>
                  </a:cubicBezTo>
                  <a:lnTo>
                    <a:pt x="1067181" y="1444642"/>
                  </a:lnTo>
                  <a:cubicBezTo>
                    <a:pt x="1067181" y="1466700"/>
                    <a:pt x="1058418" y="1487855"/>
                    <a:pt x="1042821" y="1503453"/>
                  </a:cubicBezTo>
                  <a:cubicBezTo>
                    <a:pt x="1027224" y="1519050"/>
                    <a:pt x="1006069" y="1527812"/>
                    <a:pt x="984011" y="1527812"/>
                  </a:cubicBezTo>
                  <a:lnTo>
                    <a:pt x="83170" y="1527812"/>
                  </a:lnTo>
                  <a:cubicBezTo>
                    <a:pt x="37237" y="1527812"/>
                    <a:pt x="0" y="1490576"/>
                    <a:pt x="0" y="1444642"/>
                  </a:cubicBezTo>
                  <a:lnTo>
                    <a:pt x="0" y="83170"/>
                  </a:lnTo>
                  <a:cubicBezTo>
                    <a:pt x="0" y="61112"/>
                    <a:pt x="8763" y="39957"/>
                    <a:pt x="24360" y="24360"/>
                  </a:cubicBezTo>
                  <a:cubicBezTo>
                    <a:pt x="39957" y="8763"/>
                    <a:pt x="61112" y="0"/>
                    <a:pt x="83170" y="0"/>
                  </a:cubicBezTo>
                  <a:close/>
                </a:path>
              </a:pathLst>
            </a:custGeom>
            <a:blipFill>
              <a:blip r:embed="rId2"/>
              <a:stretch>
                <a:fillRect t="-189" b="-189"/>
              </a:stretch>
            </a:blipFill>
          </p:spPr>
        </p:sp>
      </p:grpSp>
      <p:grpSp>
        <p:nvGrpSpPr>
          <p:cNvPr id="4" name="Group 4"/>
          <p:cNvGrpSpPr/>
          <p:nvPr/>
        </p:nvGrpSpPr>
        <p:grpSpPr>
          <a:xfrm>
            <a:off x="7071810" y="212724"/>
            <a:ext cx="10848918" cy="8926729"/>
            <a:chOff x="0" y="0"/>
            <a:chExt cx="3995344" cy="3287458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3995345" cy="3287457"/>
            </a:xfrm>
            <a:custGeom>
              <a:avLst/>
              <a:gdLst/>
              <a:ahLst/>
              <a:cxnLst/>
              <a:rect l="l" t="t" r="r" b="b"/>
              <a:pathLst>
                <a:path w="3995345" h="3287457">
                  <a:moveTo>
                    <a:pt x="36394" y="0"/>
                  </a:moveTo>
                  <a:lnTo>
                    <a:pt x="3958950" y="0"/>
                  </a:lnTo>
                  <a:cubicBezTo>
                    <a:pt x="3968603" y="0"/>
                    <a:pt x="3977860" y="3834"/>
                    <a:pt x="3984685" y="10660"/>
                  </a:cubicBezTo>
                  <a:cubicBezTo>
                    <a:pt x="3991510" y="17485"/>
                    <a:pt x="3995345" y="26742"/>
                    <a:pt x="3995345" y="36394"/>
                  </a:cubicBezTo>
                  <a:lnTo>
                    <a:pt x="3995345" y="3251063"/>
                  </a:lnTo>
                  <a:cubicBezTo>
                    <a:pt x="3995345" y="3260716"/>
                    <a:pt x="3991510" y="3269972"/>
                    <a:pt x="3984685" y="3276798"/>
                  </a:cubicBezTo>
                  <a:cubicBezTo>
                    <a:pt x="3977860" y="3283623"/>
                    <a:pt x="3968603" y="3287457"/>
                    <a:pt x="3958950" y="3287457"/>
                  </a:cubicBezTo>
                  <a:lnTo>
                    <a:pt x="36394" y="3287457"/>
                  </a:lnTo>
                  <a:cubicBezTo>
                    <a:pt x="26742" y="3287457"/>
                    <a:pt x="17485" y="3283623"/>
                    <a:pt x="10660" y="3276798"/>
                  </a:cubicBezTo>
                  <a:cubicBezTo>
                    <a:pt x="3834" y="3269972"/>
                    <a:pt x="0" y="3260716"/>
                    <a:pt x="0" y="3251063"/>
                  </a:cubicBezTo>
                  <a:lnTo>
                    <a:pt x="0" y="36394"/>
                  </a:lnTo>
                  <a:cubicBezTo>
                    <a:pt x="0" y="26742"/>
                    <a:pt x="3834" y="17485"/>
                    <a:pt x="10660" y="10660"/>
                  </a:cubicBezTo>
                  <a:cubicBezTo>
                    <a:pt x="17485" y="3834"/>
                    <a:pt x="26742" y="0"/>
                    <a:pt x="36394" y="0"/>
                  </a:cubicBezTo>
                  <a:close/>
                </a:path>
              </a:pathLst>
            </a:custGeom>
            <a:solidFill>
              <a:srgbClr val="E4E4E4"/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0" y="-38100"/>
              <a:ext cx="3995344" cy="332555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7071810" y="8168525"/>
            <a:ext cx="10848918" cy="1905751"/>
            <a:chOff x="0" y="0"/>
            <a:chExt cx="3995344" cy="701833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995345" cy="701833"/>
            </a:xfrm>
            <a:custGeom>
              <a:avLst/>
              <a:gdLst/>
              <a:ahLst/>
              <a:cxnLst/>
              <a:rect l="l" t="t" r="r" b="b"/>
              <a:pathLst>
                <a:path w="3995345" h="701833">
                  <a:moveTo>
                    <a:pt x="36394" y="0"/>
                  </a:moveTo>
                  <a:lnTo>
                    <a:pt x="3958950" y="0"/>
                  </a:lnTo>
                  <a:cubicBezTo>
                    <a:pt x="3968603" y="0"/>
                    <a:pt x="3977860" y="3834"/>
                    <a:pt x="3984685" y="10660"/>
                  </a:cubicBezTo>
                  <a:cubicBezTo>
                    <a:pt x="3991510" y="17485"/>
                    <a:pt x="3995345" y="26742"/>
                    <a:pt x="3995345" y="36394"/>
                  </a:cubicBezTo>
                  <a:lnTo>
                    <a:pt x="3995345" y="665439"/>
                  </a:lnTo>
                  <a:cubicBezTo>
                    <a:pt x="3995345" y="675091"/>
                    <a:pt x="3991510" y="684348"/>
                    <a:pt x="3984685" y="691174"/>
                  </a:cubicBezTo>
                  <a:cubicBezTo>
                    <a:pt x="3977860" y="697999"/>
                    <a:pt x="3968603" y="701833"/>
                    <a:pt x="3958950" y="701833"/>
                  </a:cubicBezTo>
                  <a:lnTo>
                    <a:pt x="36394" y="701833"/>
                  </a:lnTo>
                  <a:cubicBezTo>
                    <a:pt x="26742" y="701833"/>
                    <a:pt x="17485" y="697999"/>
                    <a:pt x="10660" y="691174"/>
                  </a:cubicBezTo>
                  <a:cubicBezTo>
                    <a:pt x="3834" y="684348"/>
                    <a:pt x="0" y="675091"/>
                    <a:pt x="0" y="665439"/>
                  </a:cubicBezTo>
                  <a:lnTo>
                    <a:pt x="0" y="36394"/>
                  </a:lnTo>
                  <a:cubicBezTo>
                    <a:pt x="0" y="26742"/>
                    <a:pt x="3834" y="17485"/>
                    <a:pt x="10660" y="10660"/>
                  </a:cubicBezTo>
                  <a:cubicBezTo>
                    <a:pt x="17485" y="3834"/>
                    <a:pt x="26742" y="0"/>
                    <a:pt x="36394" y="0"/>
                  </a:cubicBezTo>
                  <a:close/>
                </a:path>
              </a:pathLst>
            </a:custGeom>
            <a:solidFill>
              <a:srgbClr val="E7C3D2"/>
            </a:solidFill>
          </p:spPr>
        </p:sp>
        <p:sp>
          <p:nvSpPr>
            <p:cNvPr id="9" name="TextBox 9"/>
            <p:cNvSpPr txBox="1"/>
            <p:nvPr/>
          </p:nvSpPr>
          <p:spPr>
            <a:xfrm>
              <a:off x="0" y="-38100"/>
              <a:ext cx="3995344" cy="7399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7071810" y="9139453"/>
            <a:ext cx="10848918" cy="934823"/>
            <a:chOff x="0" y="0"/>
            <a:chExt cx="3995344" cy="344268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3995345" cy="344268"/>
            </a:xfrm>
            <a:custGeom>
              <a:avLst/>
              <a:gdLst/>
              <a:ahLst/>
              <a:cxnLst/>
              <a:rect l="l" t="t" r="r" b="b"/>
              <a:pathLst>
                <a:path w="3995345" h="344268">
                  <a:moveTo>
                    <a:pt x="36394" y="0"/>
                  </a:moveTo>
                  <a:lnTo>
                    <a:pt x="3958950" y="0"/>
                  </a:lnTo>
                  <a:cubicBezTo>
                    <a:pt x="3968603" y="0"/>
                    <a:pt x="3977860" y="3834"/>
                    <a:pt x="3984685" y="10660"/>
                  </a:cubicBezTo>
                  <a:cubicBezTo>
                    <a:pt x="3991510" y="17485"/>
                    <a:pt x="3995345" y="26742"/>
                    <a:pt x="3995345" y="36394"/>
                  </a:cubicBezTo>
                  <a:lnTo>
                    <a:pt x="3995345" y="307874"/>
                  </a:lnTo>
                  <a:cubicBezTo>
                    <a:pt x="3995345" y="317526"/>
                    <a:pt x="3991510" y="326783"/>
                    <a:pt x="3984685" y="333609"/>
                  </a:cubicBezTo>
                  <a:cubicBezTo>
                    <a:pt x="3977860" y="340434"/>
                    <a:pt x="3968603" y="344268"/>
                    <a:pt x="3958950" y="344268"/>
                  </a:cubicBezTo>
                  <a:lnTo>
                    <a:pt x="36394" y="344268"/>
                  </a:lnTo>
                  <a:cubicBezTo>
                    <a:pt x="26742" y="344268"/>
                    <a:pt x="17485" y="340434"/>
                    <a:pt x="10660" y="333609"/>
                  </a:cubicBezTo>
                  <a:cubicBezTo>
                    <a:pt x="3834" y="326783"/>
                    <a:pt x="0" y="317526"/>
                    <a:pt x="0" y="307874"/>
                  </a:cubicBezTo>
                  <a:lnTo>
                    <a:pt x="0" y="36394"/>
                  </a:lnTo>
                  <a:cubicBezTo>
                    <a:pt x="0" y="26742"/>
                    <a:pt x="3834" y="17485"/>
                    <a:pt x="10660" y="10660"/>
                  </a:cubicBezTo>
                  <a:cubicBezTo>
                    <a:pt x="17485" y="3834"/>
                    <a:pt x="26742" y="0"/>
                    <a:pt x="36394" y="0"/>
                  </a:cubicBezTo>
                  <a:close/>
                </a:path>
              </a:pathLst>
            </a:custGeom>
            <a:solidFill>
              <a:srgbClr val="E28588"/>
            </a:solidFill>
          </p:spPr>
        </p:sp>
        <p:sp>
          <p:nvSpPr>
            <p:cNvPr id="12" name="TextBox 12"/>
            <p:cNvSpPr txBox="1"/>
            <p:nvPr/>
          </p:nvSpPr>
          <p:spPr>
            <a:xfrm>
              <a:off x="0" y="-38100"/>
              <a:ext cx="3995344" cy="38236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7071810" y="9263278"/>
            <a:ext cx="3789675" cy="684557"/>
            <a:chOff x="0" y="0"/>
            <a:chExt cx="998104" cy="180295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998104" cy="180295"/>
            </a:xfrm>
            <a:custGeom>
              <a:avLst/>
              <a:gdLst/>
              <a:ahLst/>
              <a:cxnLst/>
              <a:rect l="l" t="t" r="r" b="b"/>
              <a:pathLst>
                <a:path w="998104" h="180295">
                  <a:moveTo>
                    <a:pt x="90147" y="0"/>
                  </a:moveTo>
                  <a:lnTo>
                    <a:pt x="907956" y="0"/>
                  </a:lnTo>
                  <a:cubicBezTo>
                    <a:pt x="931865" y="0"/>
                    <a:pt x="954794" y="9498"/>
                    <a:pt x="971700" y="26404"/>
                  </a:cubicBezTo>
                  <a:cubicBezTo>
                    <a:pt x="988606" y="43309"/>
                    <a:pt x="998104" y="66239"/>
                    <a:pt x="998104" y="90147"/>
                  </a:cubicBezTo>
                  <a:lnTo>
                    <a:pt x="998104" y="90147"/>
                  </a:lnTo>
                  <a:cubicBezTo>
                    <a:pt x="998104" y="114056"/>
                    <a:pt x="988606" y="136985"/>
                    <a:pt x="971700" y="153891"/>
                  </a:cubicBezTo>
                  <a:cubicBezTo>
                    <a:pt x="954794" y="170797"/>
                    <a:pt x="931865" y="180295"/>
                    <a:pt x="907956" y="180295"/>
                  </a:cubicBezTo>
                  <a:lnTo>
                    <a:pt x="90147" y="180295"/>
                  </a:lnTo>
                  <a:cubicBezTo>
                    <a:pt x="66239" y="180295"/>
                    <a:pt x="43309" y="170797"/>
                    <a:pt x="26404" y="153891"/>
                  </a:cubicBezTo>
                  <a:cubicBezTo>
                    <a:pt x="9498" y="136985"/>
                    <a:pt x="0" y="114056"/>
                    <a:pt x="0" y="90147"/>
                  </a:cubicBezTo>
                  <a:lnTo>
                    <a:pt x="0" y="90147"/>
                  </a:lnTo>
                  <a:cubicBezTo>
                    <a:pt x="0" y="66239"/>
                    <a:pt x="9498" y="43309"/>
                    <a:pt x="26404" y="26404"/>
                  </a:cubicBezTo>
                  <a:cubicBezTo>
                    <a:pt x="43309" y="9498"/>
                    <a:pt x="66239" y="0"/>
                    <a:pt x="90147" y="0"/>
                  </a:cubicBez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</p:spPr>
        </p:sp>
        <p:sp>
          <p:nvSpPr>
            <p:cNvPr id="15" name="TextBox 15"/>
            <p:cNvSpPr txBox="1"/>
            <p:nvPr/>
          </p:nvSpPr>
          <p:spPr>
            <a:xfrm>
              <a:off x="0" y="-38100"/>
              <a:ext cx="998104" cy="21839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7071810" y="8282825"/>
            <a:ext cx="3789675" cy="684557"/>
            <a:chOff x="0" y="0"/>
            <a:chExt cx="998104" cy="180295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998104" cy="180295"/>
            </a:xfrm>
            <a:custGeom>
              <a:avLst/>
              <a:gdLst/>
              <a:ahLst/>
              <a:cxnLst/>
              <a:rect l="l" t="t" r="r" b="b"/>
              <a:pathLst>
                <a:path w="998104" h="180295">
                  <a:moveTo>
                    <a:pt x="90147" y="0"/>
                  </a:moveTo>
                  <a:lnTo>
                    <a:pt x="907956" y="0"/>
                  </a:lnTo>
                  <a:cubicBezTo>
                    <a:pt x="931865" y="0"/>
                    <a:pt x="954794" y="9498"/>
                    <a:pt x="971700" y="26404"/>
                  </a:cubicBezTo>
                  <a:cubicBezTo>
                    <a:pt x="988606" y="43309"/>
                    <a:pt x="998104" y="66239"/>
                    <a:pt x="998104" y="90147"/>
                  </a:cubicBezTo>
                  <a:lnTo>
                    <a:pt x="998104" y="90147"/>
                  </a:lnTo>
                  <a:cubicBezTo>
                    <a:pt x="998104" y="114056"/>
                    <a:pt x="988606" y="136985"/>
                    <a:pt x="971700" y="153891"/>
                  </a:cubicBezTo>
                  <a:cubicBezTo>
                    <a:pt x="954794" y="170797"/>
                    <a:pt x="931865" y="180295"/>
                    <a:pt x="907956" y="180295"/>
                  </a:cubicBezTo>
                  <a:lnTo>
                    <a:pt x="90147" y="180295"/>
                  </a:lnTo>
                  <a:cubicBezTo>
                    <a:pt x="66239" y="180295"/>
                    <a:pt x="43309" y="170797"/>
                    <a:pt x="26404" y="153891"/>
                  </a:cubicBezTo>
                  <a:cubicBezTo>
                    <a:pt x="9498" y="136985"/>
                    <a:pt x="0" y="114056"/>
                    <a:pt x="0" y="90147"/>
                  </a:cubicBezTo>
                  <a:lnTo>
                    <a:pt x="0" y="90147"/>
                  </a:lnTo>
                  <a:cubicBezTo>
                    <a:pt x="0" y="66239"/>
                    <a:pt x="9498" y="43309"/>
                    <a:pt x="26404" y="26404"/>
                  </a:cubicBezTo>
                  <a:cubicBezTo>
                    <a:pt x="43309" y="9498"/>
                    <a:pt x="66239" y="0"/>
                    <a:pt x="90147" y="0"/>
                  </a:cubicBez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</p:spPr>
        </p:sp>
        <p:sp>
          <p:nvSpPr>
            <p:cNvPr id="18" name="TextBox 18"/>
            <p:cNvSpPr txBox="1"/>
            <p:nvPr/>
          </p:nvSpPr>
          <p:spPr>
            <a:xfrm>
              <a:off x="0" y="-38100"/>
              <a:ext cx="998104" cy="21839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7071810" y="686421"/>
            <a:ext cx="3789675" cy="684557"/>
            <a:chOff x="0" y="0"/>
            <a:chExt cx="998104" cy="180295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998104" cy="180295"/>
            </a:xfrm>
            <a:custGeom>
              <a:avLst/>
              <a:gdLst/>
              <a:ahLst/>
              <a:cxnLst/>
              <a:rect l="l" t="t" r="r" b="b"/>
              <a:pathLst>
                <a:path w="998104" h="180295">
                  <a:moveTo>
                    <a:pt x="90147" y="0"/>
                  </a:moveTo>
                  <a:lnTo>
                    <a:pt x="907956" y="0"/>
                  </a:lnTo>
                  <a:cubicBezTo>
                    <a:pt x="931865" y="0"/>
                    <a:pt x="954794" y="9498"/>
                    <a:pt x="971700" y="26404"/>
                  </a:cubicBezTo>
                  <a:cubicBezTo>
                    <a:pt x="988606" y="43309"/>
                    <a:pt x="998104" y="66239"/>
                    <a:pt x="998104" y="90147"/>
                  </a:cubicBezTo>
                  <a:lnTo>
                    <a:pt x="998104" y="90147"/>
                  </a:lnTo>
                  <a:cubicBezTo>
                    <a:pt x="998104" y="114056"/>
                    <a:pt x="988606" y="136985"/>
                    <a:pt x="971700" y="153891"/>
                  </a:cubicBezTo>
                  <a:cubicBezTo>
                    <a:pt x="954794" y="170797"/>
                    <a:pt x="931865" y="180295"/>
                    <a:pt x="907956" y="180295"/>
                  </a:cubicBezTo>
                  <a:lnTo>
                    <a:pt x="90147" y="180295"/>
                  </a:lnTo>
                  <a:cubicBezTo>
                    <a:pt x="66239" y="180295"/>
                    <a:pt x="43309" y="170797"/>
                    <a:pt x="26404" y="153891"/>
                  </a:cubicBezTo>
                  <a:cubicBezTo>
                    <a:pt x="9498" y="136985"/>
                    <a:pt x="0" y="114056"/>
                    <a:pt x="0" y="90147"/>
                  </a:cubicBezTo>
                  <a:lnTo>
                    <a:pt x="0" y="90147"/>
                  </a:lnTo>
                  <a:cubicBezTo>
                    <a:pt x="0" y="66239"/>
                    <a:pt x="9498" y="43309"/>
                    <a:pt x="26404" y="26404"/>
                  </a:cubicBezTo>
                  <a:cubicBezTo>
                    <a:pt x="43309" y="9498"/>
                    <a:pt x="66239" y="0"/>
                    <a:pt x="90147" y="0"/>
                  </a:cubicBezTo>
                  <a:close/>
                </a:path>
              </a:pathLst>
            </a:custGeom>
            <a:solidFill>
              <a:srgbClr val="49A59E"/>
            </a:solidFill>
          </p:spPr>
        </p:sp>
        <p:sp>
          <p:nvSpPr>
            <p:cNvPr id="21" name="TextBox 21"/>
            <p:cNvSpPr txBox="1"/>
            <p:nvPr/>
          </p:nvSpPr>
          <p:spPr>
            <a:xfrm>
              <a:off x="0" y="-38100"/>
              <a:ext cx="998104" cy="21839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2" name="Group 22"/>
          <p:cNvGrpSpPr/>
          <p:nvPr/>
        </p:nvGrpSpPr>
        <p:grpSpPr>
          <a:xfrm>
            <a:off x="7512261" y="4041747"/>
            <a:ext cx="573006" cy="573006"/>
            <a:chOff x="0" y="0"/>
            <a:chExt cx="764008" cy="764008"/>
          </a:xfrm>
        </p:grpSpPr>
        <p:grpSp>
          <p:nvGrpSpPr>
            <p:cNvPr id="23" name="Group 23"/>
            <p:cNvGrpSpPr/>
            <p:nvPr/>
          </p:nvGrpSpPr>
          <p:grpSpPr>
            <a:xfrm>
              <a:off x="0" y="0"/>
              <a:ext cx="764008" cy="764008"/>
              <a:chOff x="0" y="0"/>
              <a:chExt cx="812800" cy="812800"/>
            </a:xfrm>
          </p:grpSpPr>
          <p:sp>
            <p:nvSpPr>
              <p:cNvPr id="24" name="Freeform 24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9050" cap="sq">
                <a:solidFill>
                  <a:srgbClr val="8C98FE"/>
                </a:solidFill>
                <a:prstDash val="solid"/>
                <a:miter/>
              </a:ln>
            </p:spPr>
          </p:sp>
          <p:sp>
            <p:nvSpPr>
              <p:cNvPr id="25" name="TextBox 25"/>
              <p:cNvSpPr txBox="1"/>
              <p:nvPr/>
            </p:nvSpPr>
            <p:spPr>
              <a:xfrm>
                <a:off x="76200" y="57150"/>
                <a:ext cx="660400" cy="679450"/>
              </a:xfrm>
              <a:prstGeom prst="rect">
                <a:avLst/>
              </a:prstGeom>
            </p:spPr>
            <p:txBody>
              <a:bodyPr lIns="25314" tIns="25314" rIns="25314" bIns="25314" rtlCol="0" anchor="ctr"/>
              <a:lstStyle/>
              <a:p>
                <a:pPr algn="ctr">
                  <a:lnSpc>
                    <a:spcPts val="1228"/>
                  </a:lnSpc>
                </a:pPr>
                <a:endParaRPr/>
              </a:p>
            </p:txBody>
          </p:sp>
        </p:grpSp>
        <p:sp>
          <p:nvSpPr>
            <p:cNvPr id="26" name="Freeform 26"/>
            <p:cNvSpPr/>
            <p:nvPr/>
          </p:nvSpPr>
          <p:spPr>
            <a:xfrm>
              <a:off x="152179" y="159525"/>
              <a:ext cx="468377" cy="444958"/>
            </a:xfrm>
            <a:custGeom>
              <a:avLst/>
              <a:gdLst/>
              <a:ahLst/>
              <a:cxnLst/>
              <a:rect l="l" t="t" r="r" b="b"/>
              <a:pathLst>
                <a:path w="468377" h="444958">
                  <a:moveTo>
                    <a:pt x="0" y="0"/>
                  </a:moveTo>
                  <a:lnTo>
                    <a:pt x="468377" y="0"/>
                  </a:lnTo>
                  <a:lnTo>
                    <a:pt x="468377" y="444958"/>
                  </a:lnTo>
                  <a:lnTo>
                    <a:pt x="0" y="44495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=""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</p:sp>
      </p:grpSp>
      <p:grpSp>
        <p:nvGrpSpPr>
          <p:cNvPr id="27" name="Group 27"/>
          <p:cNvGrpSpPr/>
          <p:nvPr/>
        </p:nvGrpSpPr>
        <p:grpSpPr>
          <a:xfrm>
            <a:off x="11888965" y="3795102"/>
            <a:ext cx="572963" cy="572963"/>
            <a:chOff x="0" y="0"/>
            <a:chExt cx="763951" cy="763951"/>
          </a:xfrm>
        </p:grpSpPr>
        <p:grpSp>
          <p:nvGrpSpPr>
            <p:cNvPr id="28" name="Group 28"/>
            <p:cNvGrpSpPr/>
            <p:nvPr/>
          </p:nvGrpSpPr>
          <p:grpSpPr>
            <a:xfrm>
              <a:off x="0" y="0"/>
              <a:ext cx="763951" cy="763951"/>
              <a:chOff x="0" y="0"/>
              <a:chExt cx="812800" cy="812800"/>
            </a:xfrm>
          </p:grpSpPr>
          <p:sp>
            <p:nvSpPr>
              <p:cNvPr id="29" name="Freeform 29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9050" cap="sq">
                <a:solidFill>
                  <a:srgbClr val="49A59E"/>
                </a:solidFill>
                <a:prstDash val="solid"/>
                <a:miter/>
              </a:ln>
            </p:spPr>
          </p:sp>
          <p:sp>
            <p:nvSpPr>
              <p:cNvPr id="30" name="TextBox 30"/>
              <p:cNvSpPr txBox="1"/>
              <p:nvPr/>
            </p:nvSpPr>
            <p:spPr>
              <a:xfrm>
                <a:off x="76200" y="57150"/>
                <a:ext cx="660400" cy="679450"/>
              </a:xfrm>
              <a:prstGeom prst="rect">
                <a:avLst/>
              </a:prstGeom>
            </p:spPr>
            <p:txBody>
              <a:bodyPr lIns="25314" tIns="25314" rIns="25314" bIns="25314" rtlCol="0" anchor="ctr"/>
              <a:lstStyle/>
              <a:p>
                <a:pPr algn="ctr">
                  <a:lnSpc>
                    <a:spcPts val="1228"/>
                  </a:lnSpc>
                </a:pPr>
                <a:endParaRPr/>
              </a:p>
            </p:txBody>
          </p:sp>
        </p:grpSp>
        <p:sp>
          <p:nvSpPr>
            <p:cNvPr id="31" name="Freeform 31"/>
            <p:cNvSpPr/>
            <p:nvPr/>
          </p:nvSpPr>
          <p:spPr>
            <a:xfrm>
              <a:off x="160843" y="132243"/>
              <a:ext cx="450991" cy="423932"/>
            </a:xfrm>
            <a:custGeom>
              <a:avLst/>
              <a:gdLst/>
              <a:ahLst/>
              <a:cxnLst/>
              <a:rect l="l" t="t" r="r" b="b"/>
              <a:pathLst>
                <a:path w="450991" h="423932">
                  <a:moveTo>
                    <a:pt x="0" y="0"/>
                  </a:moveTo>
                  <a:lnTo>
                    <a:pt x="450991" y="0"/>
                  </a:lnTo>
                  <a:lnTo>
                    <a:pt x="450991" y="423932"/>
                  </a:lnTo>
                  <a:lnTo>
                    <a:pt x="0" y="42393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=""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</p:sp>
      </p:grpSp>
      <p:grpSp>
        <p:nvGrpSpPr>
          <p:cNvPr id="32" name="Group 32"/>
          <p:cNvGrpSpPr/>
          <p:nvPr/>
        </p:nvGrpSpPr>
        <p:grpSpPr>
          <a:xfrm>
            <a:off x="7512261" y="3388472"/>
            <a:ext cx="573006" cy="573006"/>
            <a:chOff x="0" y="0"/>
            <a:chExt cx="764008" cy="764008"/>
          </a:xfrm>
        </p:grpSpPr>
        <p:grpSp>
          <p:nvGrpSpPr>
            <p:cNvPr id="33" name="Group 33"/>
            <p:cNvGrpSpPr/>
            <p:nvPr/>
          </p:nvGrpSpPr>
          <p:grpSpPr>
            <a:xfrm>
              <a:off x="0" y="0"/>
              <a:ext cx="764008" cy="764008"/>
              <a:chOff x="0" y="0"/>
              <a:chExt cx="812800" cy="812800"/>
            </a:xfrm>
          </p:grpSpPr>
          <p:sp>
            <p:nvSpPr>
              <p:cNvPr id="34" name="Freeform 34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9050" cap="sq">
                <a:solidFill>
                  <a:srgbClr val="49A59E"/>
                </a:solidFill>
                <a:prstDash val="solid"/>
                <a:miter/>
              </a:ln>
            </p:spPr>
          </p:sp>
          <p:sp>
            <p:nvSpPr>
              <p:cNvPr id="35" name="TextBox 35"/>
              <p:cNvSpPr txBox="1"/>
              <p:nvPr/>
            </p:nvSpPr>
            <p:spPr>
              <a:xfrm>
                <a:off x="76200" y="57150"/>
                <a:ext cx="660400" cy="679450"/>
              </a:xfrm>
              <a:prstGeom prst="rect">
                <a:avLst/>
              </a:prstGeom>
            </p:spPr>
            <p:txBody>
              <a:bodyPr lIns="25314" tIns="25314" rIns="25314" bIns="25314" rtlCol="0" anchor="ctr"/>
              <a:lstStyle/>
              <a:p>
                <a:pPr algn="ctr">
                  <a:lnSpc>
                    <a:spcPts val="1228"/>
                  </a:lnSpc>
                </a:pPr>
                <a:endParaRPr/>
              </a:p>
            </p:txBody>
          </p:sp>
        </p:grpSp>
        <p:sp>
          <p:nvSpPr>
            <p:cNvPr id="36" name="Freeform 36"/>
            <p:cNvSpPr/>
            <p:nvPr/>
          </p:nvSpPr>
          <p:spPr>
            <a:xfrm>
              <a:off x="130964" y="194214"/>
              <a:ext cx="510807" cy="368710"/>
            </a:xfrm>
            <a:custGeom>
              <a:avLst/>
              <a:gdLst/>
              <a:ahLst/>
              <a:cxnLst/>
              <a:rect l="l" t="t" r="r" b="b"/>
              <a:pathLst>
                <a:path w="510807" h="368710">
                  <a:moveTo>
                    <a:pt x="0" y="0"/>
                  </a:moveTo>
                  <a:lnTo>
                    <a:pt x="510807" y="0"/>
                  </a:lnTo>
                  <a:lnTo>
                    <a:pt x="510807" y="368710"/>
                  </a:lnTo>
                  <a:lnTo>
                    <a:pt x="0" y="36871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>
                <a:extLst>
                  <a:ext uri="{96DAC541-7B7A-43D3-8B79-37D633B846F1}">
                    <asvg:svgBlip xmlns="" xmlns:asvg="http://schemas.microsoft.com/office/drawing/2016/SVG/main" r:embed="rId8"/>
                  </a:ext>
                </a:extLst>
              </a:blip>
              <a:stretch>
                <a:fillRect/>
              </a:stretch>
            </a:blipFill>
          </p:spPr>
        </p:sp>
      </p:grpSp>
      <p:grpSp>
        <p:nvGrpSpPr>
          <p:cNvPr id="37" name="Group 37"/>
          <p:cNvGrpSpPr/>
          <p:nvPr/>
        </p:nvGrpSpPr>
        <p:grpSpPr>
          <a:xfrm>
            <a:off x="11885692" y="2814447"/>
            <a:ext cx="564197" cy="564197"/>
            <a:chOff x="0" y="0"/>
            <a:chExt cx="752263" cy="752263"/>
          </a:xfrm>
        </p:grpSpPr>
        <p:grpSp>
          <p:nvGrpSpPr>
            <p:cNvPr id="38" name="Group 38"/>
            <p:cNvGrpSpPr/>
            <p:nvPr/>
          </p:nvGrpSpPr>
          <p:grpSpPr>
            <a:xfrm>
              <a:off x="0" y="0"/>
              <a:ext cx="752263" cy="752263"/>
              <a:chOff x="0" y="0"/>
              <a:chExt cx="812800" cy="812800"/>
            </a:xfrm>
          </p:grpSpPr>
          <p:sp>
            <p:nvSpPr>
              <p:cNvPr id="39" name="Freeform 39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9050" cap="sq">
                <a:solidFill>
                  <a:srgbClr val="49A59E"/>
                </a:solidFill>
                <a:prstDash val="solid"/>
                <a:miter/>
              </a:ln>
            </p:spPr>
          </p:sp>
          <p:sp>
            <p:nvSpPr>
              <p:cNvPr id="40" name="TextBox 40"/>
              <p:cNvSpPr txBox="1"/>
              <p:nvPr/>
            </p:nvSpPr>
            <p:spPr>
              <a:xfrm>
                <a:off x="76200" y="57150"/>
                <a:ext cx="660400" cy="679450"/>
              </a:xfrm>
              <a:prstGeom prst="rect">
                <a:avLst/>
              </a:prstGeom>
            </p:spPr>
            <p:txBody>
              <a:bodyPr lIns="25314" tIns="25314" rIns="25314" bIns="25314" rtlCol="0" anchor="ctr"/>
              <a:lstStyle/>
              <a:p>
                <a:pPr algn="ctr">
                  <a:lnSpc>
                    <a:spcPts val="1228"/>
                  </a:lnSpc>
                </a:pPr>
                <a:endParaRPr/>
              </a:p>
            </p:txBody>
          </p:sp>
        </p:grpSp>
        <p:sp>
          <p:nvSpPr>
            <p:cNvPr id="41" name="Freeform 41"/>
            <p:cNvSpPr/>
            <p:nvPr/>
          </p:nvSpPr>
          <p:spPr>
            <a:xfrm>
              <a:off x="118251" y="132704"/>
              <a:ext cx="481898" cy="537614"/>
            </a:xfrm>
            <a:custGeom>
              <a:avLst/>
              <a:gdLst/>
              <a:ahLst/>
              <a:cxnLst/>
              <a:rect l="l" t="t" r="r" b="b"/>
              <a:pathLst>
                <a:path w="481898" h="537614">
                  <a:moveTo>
                    <a:pt x="0" y="0"/>
                  </a:moveTo>
                  <a:lnTo>
                    <a:pt x="481897" y="0"/>
                  </a:lnTo>
                  <a:lnTo>
                    <a:pt x="481897" y="537614"/>
                  </a:lnTo>
                  <a:lnTo>
                    <a:pt x="0" y="53761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9">
                <a:extLst>
                  <a:ext uri="{96DAC541-7B7A-43D3-8B79-37D633B846F1}">
                    <asvg:svgBlip xmlns="" xmlns:asvg="http://schemas.microsoft.com/office/drawing/2016/SVG/main" r:embed="rId10"/>
                  </a:ext>
                </a:extLst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</p:grpSp>
      <p:grpSp>
        <p:nvGrpSpPr>
          <p:cNvPr id="42" name="Group 42"/>
          <p:cNvGrpSpPr/>
          <p:nvPr/>
        </p:nvGrpSpPr>
        <p:grpSpPr>
          <a:xfrm>
            <a:off x="11885692" y="4573287"/>
            <a:ext cx="572963" cy="572963"/>
            <a:chOff x="0" y="0"/>
            <a:chExt cx="763951" cy="763951"/>
          </a:xfrm>
        </p:grpSpPr>
        <p:grpSp>
          <p:nvGrpSpPr>
            <p:cNvPr id="43" name="Group 43"/>
            <p:cNvGrpSpPr/>
            <p:nvPr/>
          </p:nvGrpSpPr>
          <p:grpSpPr>
            <a:xfrm>
              <a:off x="0" y="0"/>
              <a:ext cx="763951" cy="763951"/>
              <a:chOff x="0" y="0"/>
              <a:chExt cx="812800" cy="812800"/>
            </a:xfrm>
          </p:grpSpPr>
          <p:sp>
            <p:nvSpPr>
              <p:cNvPr id="44" name="Freeform 44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9050" cap="sq">
                <a:solidFill>
                  <a:srgbClr val="49A59E"/>
                </a:solidFill>
                <a:prstDash val="solid"/>
                <a:miter/>
              </a:ln>
            </p:spPr>
          </p:sp>
          <p:sp>
            <p:nvSpPr>
              <p:cNvPr id="45" name="TextBox 45"/>
              <p:cNvSpPr txBox="1"/>
              <p:nvPr/>
            </p:nvSpPr>
            <p:spPr>
              <a:xfrm>
                <a:off x="76200" y="57150"/>
                <a:ext cx="660400" cy="679450"/>
              </a:xfrm>
              <a:prstGeom prst="rect">
                <a:avLst/>
              </a:prstGeom>
            </p:spPr>
            <p:txBody>
              <a:bodyPr lIns="25314" tIns="25314" rIns="25314" bIns="25314" rtlCol="0" anchor="ctr"/>
              <a:lstStyle/>
              <a:p>
                <a:pPr algn="ctr">
                  <a:lnSpc>
                    <a:spcPts val="1228"/>
                  </a:lnSpc>
                </a:pPr>
                <a:endParaRPr/>
              </a:p>
            </p:txBody>
          </p:sp>
        </p:grpSp>
        <p:sp>
          <p:nvSpPr>
            <p:cNvPr id="46" name="Freeform 46"/>
            <p:cNvSpPr/>
            <p:nvPr/>
          </p:nvSpPr>
          <p:spPr>
            <a:xfrm>
              <a:off x="99073" y="174727"/>
              <a:ext cx="545391" cy="414497"/>
            </a:xfrm>
            <a:custGeom>
              <a:avLst/>
              <a:gdLst/>
              <a:ahLst/>
              <a:cxnLst/>
              <a:rect l="l" t="t" r="r" b="b"/>
              <a:pathLst>
                <a:path w="545391" h="414497">
                  <a:moveTo>
                    <a:pt x="0" y="0"/>
                  </a:moveTo>
                  <a:lnTo>
                    <a:pt x="545391" y="0"/>
                  </a:lnTo>
                  <a:lnTo>
                    <a:pt x="545391" y="414497"/>
                  </a:lnTo>
                  <a:lnTo>
                    <a:pt x="0" y="41449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1">
                <a:extLst>
                  <a:ext uri="{96DAC541-7B7A-43D3-8B79-37D633B846F1}">
                    <asvg:svgBlip xmlns="" xmlns:asvg="http://schemas.microsoft.com/office/drawing/2016/SVG/main" r:embed="rId12"/>
                  </a:ext>
                </a:extLst>
              </a:blip>
              <a:stretch>
                <a:fillRect/>
              </a:stretch>
            </a:blipFill>
          </p:spPr>
        </p:sp>
      </p:grpSp>
      <p:grpSp>
        <p:nvGrpSpPr>
          <p:cNvPr id="47" name="Group 47"/>
          <p:cNvGrpSpPr/>
          <p:nvPr/>
        </p:nvGrpSpPr>
        <p:grpSpPr>
          <a:xfrm>
            <a:off x="7508989" y="4859748"/>
            <a:ext cx="573006" cy="573006"/>
            <a:chOff x="0" y="0"/>
            <a:chExt cx="764008" cy="764008"/>
          </a:xfrm>
        </p:grpSpPr>
        <p:grpSp>
          <p:nvGrpSpPr>
            <p:cNvPr id="48" name="Group 48"/>
            <p:cNvGrpSpPr/>
            <p:nvPr/>
          </p:nvGrpSpPr>
          <p:grpSpPr>
            <a:xfrm>
              <a:off x="0" y="0"/>
              <a:ext cx="764008" cy="764008"/>
              <a:chOff x="0" y="0"/>
              <a:chExt cx="812800" cy="812800"/>
            </a:xfrm>
          </p:grpSpPr>
          <p:sp>
            <p:nvSpPr>
              <p:cNvPr id="49" name="Freeform 49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9050" cap="sq">
                <a:solidFill>
                  <a:srgbClr val="60C2EF"/>
                </a:solidFill>
                <a:prstDash val="solid"/>
                <a:miter/>
              </a:ln>
            </p:spPr>
          </p:sp>
          <p:sp>
            <p:nvSpPr>
              <p:cNvPr id="50" name="TextBox 50"/>
              <p:cNvSpPr txBox="1"/>
              <p:nvPr/>
            </p:nvSpPr>
            <p:spPr>
              <a:xfrm>
                <a:off x="76200" y="57150"/>
                <a:ext cx="660400" cy="679450"/>
              </a:xfrm>
              <a:prstGeom prst="rect">
                <a:avLst/>
              </a:prstGeom>
            </p:spPr>
            <p:txBody>
              <a:bodyPr lIns="25338" tIns="25338" rIns="25338" bIns="25338" rtlCol="0" anchor="ctr"/>
              <a:lstStyle/>
              <a:p>
                <a:pPr algn="ctr">
                  <a:lnSpc>
                    <a:spcPts val="1229"/>
                  </a:lnSpc>
                </a:pPr>
                <a:endParaRPr/>
              </a:p>
            </p:txBody>
          </p:sp>
        </p:grpSp>
        <p:sp>
          <p:nvSpPr>
            <p:cNvPr id="51" name="Freeform 51"/>
            <p:cNvSpPr/>
            <p:nvPr/>
          </p:nvSpPr>
          <p:spPr>
            <a:xfrm>
              <a:off x="124892" y="143081"/>
              <a:ext cx="522952" cy="477847"/>
            </a:xfrm>
            <a:custGeom>
              <a:avLst/>
              <a:gdLst/>
              <a:ahLst/>
              <a:cxnLst/>
              <a:rect l="l" t="t" r="r" b="b"/>
              <a:pathLst>
                <a:path w="522952" h="477847">
                  <a:moveTo>
                    <a:pt x="0" y="0"/>
                  </a:moveTo>
                  <a:lnTo>
                    <a:pt x="522952" y="0"/>
                  </a:lnTo>
                  <a:lnTo>
                    <a:pt x="522952" y="477847"/>
                  </a:lnTo>
                  <a:lnTo>
                    <a:pt x="0" y="47784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3">
                <a:extLst>
                  <a:ext uri="{96DAC541-7B7A-43D3-8B79-37D633B846F1}">
                    <asvg:svgBlip xmlns="" xmlns:asvg="http://schemas.microsoft.com/office/drawing/2016/SVG/main" r:embed="rId14"/>
                  </a:ext>
                </a:extLst>
              </a:blip>
              <a:stretch>
                <a:fillRect/>
              </a:stretch>
            </a:blipFill>
          </p:spPr>
        </p:sp>
      </p:grpSp>
      <p:grpSp>
        <p:nvGrpSpPr>
          <p:cNvPr id="52" name="Group 52"/>
          <p:cNvGrpSpPr/>
          <p:nvPr/>
        </p:nvGrpSpPr>
        <p:grpSpPr>
          <a:xfrm>
            <a:off x="7508989" y="5677748"/>
            <a:ext cx="573006" cy="573006"/>
            <a:chOff x="0" y="0"/>
            <a:chExt cx="764008" cy="764008"/>
          </a:xfrm>
        </p:grpSpPr>
        <p:grpSp>
          <p:nvGrpSpPr>
            <p:cNvPr id="53" name="Group 53"/>
            <p:cNvGrpSpPr/>
            <p:nvPr/>
          </p:nvGrpSpPr>
          <p:grpSpPr>
            <a:xfrm>
              <a:off x="0" y="0"/>
              <a:ext cx="764008" cy="764008"/>
              <a:chOff x="0" y="0"/>
              <a:chExt cx="812800" cy="812800"/>
            </a:xfrm>
          </p:grpSpPr>
          <p:sp>
            <p:nvSpPr>
              <p:cNvPr id="54" name="Freeform 54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9050" cap="sq">
                <a:solidFill>
                  <a:srgbClr val="ED8AFF"/>
                </a:solidFill>
                <a:prstDash val="solid"/>
                <a:miter/>
              </a:ln>
            </p:spPr>
          </p:sp>
          <p:sp>
            <p:nvSpPr>
              <p:cNvPr id="55" name="TextBox 55"/>
              <p:cNvSpPr txBox="1"/>
              <p:nvPr/>
            </p:nvSpPr>
            <p:spPr>
              <a:xfrm>
                <a:off x="76200" y="47625"/>
                <a:ext cx="660400" cy="688975"/>
              </a:xfrm>
              <a:prstGeom prst="rect">
                <a:avLst/>
              </a:prstGeom>
            </p:spPr>
            <p:txBody>
              <a:bodyPr lIns="35919" tIns="35919" rIns="35919" bIns="35919" rtlCol="0" anchor="ctr"/>
              <a:lstStyle/>
              <a:p>
                <a:pPr algn="ctr">
                  <a:lnSpc>
                    <a:spcPts val="1743"/>
                  </a:lnSpc>
                </a:pPr>
                <a:endParaRPr/>
              </a:p>
            </p:txBody>
          </p:sp>
        </p:grpSp>
        <p:sp>
          <p:nvSpPr>
            <p:cNvPr id="56" name="Freeform 56"/>
            <p:cNvSpPr/>
            <p:nvPr/>
          </p:nvSpPr>
          <p:spPr>
            <a:xfrm>
              <a:off x="105827" y="164059"/>
              <a:ext cx="561081" cy="435890"/>
            </a:xfrm>
            <a:custGeom>
              <a:avLst/>
              <a:gdLst/>
              <a:ahLst/>
              <a:cxnLst/>
              <a:rect l="l" t="t" r="r" b="b"/>
              <a:pathLst>
                <a:path w="561081" h="435890">
                  <a:moveTo>
                    <a:pt x="0" y="0"/>
                  </a:moveTo>
                  <a:lnTo>
                    <a:pt x="561081" y="0"/>
                  </a:lnTo>
                  <a:lnTo>
                    <a:pt x="561081" y="435890"/>
                  </a:lnTo>
                  <a:lnTo>
                    <a:pt x="0" y="43589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5">
                <a:extLst>
                  <a:ext uri="{96DAC541-7B7A-43D3-8B79-37D633B846F1}">
                    <asvg:svgBlip xmlns="" xmlns:asvg="http://schemas.microsoft.com/office/drawing/2016/SVG/main" r:embed="rId16"/>
                  </a:ext>
                </a:extLst>
              </a:blip>
              <a:stretch>
                <a:fillRect/>
              </a:stretch>
            </a:blipFill>
          </p:spPr>
        </p:sp>
      </p:grpSp>
      <p:grpSp>
        <p:nvGrpSpPr>
          <p:cNvPr id="57" name="Group 57"/>
          <p:cNvGrpSpPr/>
          <p:nvPr/>
        </p:nvGrpSpPr>
        <p:grpSpPr>
          <a:xfrm>
            <a:off x="7508989" y="6711747"/>
            <a:ext cx="573006" cy="573006"/>
            <a:chOff x="0" y="0"/>
            <a:chExt cx="764008" cy="764008"/>
          </a:xfrm>
        </p:grpSpPr>
        <p:grpSp>
          <p:nvGrpSpPr>
            <p:cNvPr id="58" name="Group 58"/>
            <p:cNvGrpSpPr/>
            <p:nvPr/>
          </p:nvGrpSpPr>
          <p:grpSpPr>
            <a:xfrm>
              <a:off x="0" y="0"/>
              <a:ext cx="764008" cy="764008"/>
              <a:chOff x="0" y="0"/>
              <a:chExt cx="812800" cy="812800"/>
            </a:xfrm>
          </p:grpSpPr>
          <p:sp>
            <p:nvSpPr>
              <p:cNvPr id="59" name="Freeform 59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9050" cap="sq">
                <a:solidFill>
                  <a:srgbClr val="FAAE34"/>
                </a:solidFill>
                <a:prstDash val="solid"/>
                <a:miter/>
              </a:ln>
            </p:spPr>
          </p:sp>
          <p:sp>
            <p:nvSpPr>
              <p:cNvPr id="60" name="TextBox 60"/>
              <p:cNvSpPr txBox="1"/>
              <p:nvPr/>
            </p:nvSpPr>
            <p:spPr>
              <a:xfrm>
                <a:off x="76200" y="47625"/>
                <a:ext cx="660400" cy="688975"/>
              </a:xfrm>
              <a:prstGeom prst="rect">
                <a:avLst/>
              </a:prstGeom>
            </p:spPr>
            <p:txBody>
              <a:bodyPr lIns="35919" tIns="35919" rIns="35919" bIns="35919" rtlCol="0" anchor="ctr"/>
              <a:lstStyle/>
              <a:p>
                <a:pPr algn="ctr">
                  <a:lnSpc>
                    <a:spcPts val="1743"/>
                  </a:lnSpc>
                </a:pPr>
                <a:endParaRPr/>
              </a:p>
            </p:txBody>
          </p:sp>
        </p:grpSp>
        <p:sp>
          <p:nvSpPr>
            <p:cNvPr id="61" name="Freeform 61"/>
            <p:cNvSpPr/>
            <p:nvPr/>
          </p:nvSpPr>
          <p:spPr>
            <a:xfrm>
              <a:off x="189256" y="149881"/>
              <a:ext cx="394223" cy="464246"/>
            </a:xfrm>
            <a:custGeom>
              <a:avLst/>
              <a:gdLst/>
              <a:ahLst/>
              <a:cxnLst/>
              <a:rect l="l" t="t" r="r" b="b"/>
              <a:pathLst>
                <a:path w="394223" h="464246">
                  <a:moveTo>
                    <a:pt x="0" y="0"/>
                  </a:moveTo>
                  <a:lnTo>
                    <a:pt x="394223" y="0"/>
                  </a:lnTo>
                  <a:lnTo>
                    <a:pt x="394223" y="464246"/>
                  </a:lnTo>
                  <a:lnTo>
                    <a:pt x="0" y="46424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7">
                <a:extLst>
                  <a:ext uri="{96DAC541-7B7A-43D3-8B79-37D633B846F1}">
                    <asvg:svgBlip xmlns="" xmlns:asvg="http://schemas.microsoft.com/office/drawing/2016/SVG/main" r:embed="rId18"/>
                  </a:ext>
                </a:extLst>
              </a:blip>
              <a:stretch>
                <a:fillRect/>
              </a:stretch>
            </a:blipFill>
          </p:spPr>
        </p:sp>
      </p:grpSp>
      <p:grpSp>
        <p:nvGrpSpPr>
          <p:cNvPr id="62" name="Group 62"/>
          <p:cNvGrpSpPr/>
          <p:nvPr/>
        </p:nvGrpSpPr>
        <p:grpSpPr>
          <a:xfrm>
            <a:off x="11885692" y="1061457"/>
            <a:ext cx="572963" cy="572963"/>
            <a:chOff x="0" y="0"/>
            <a:chExt cx="763951" cy="763951"/>
          </a:xfrm>
        </p:grpSpPr>
        <p:grpSp>
          <p:nvGrpSpPr>
            <p:cNvPr id="63" name="Group 63"/>
            <p:cNvGrpSpPr/>
            <p:nvPr/>
          </p:nvGrpSpPr>
          <p:grpSpPr>
            <a:xfrm>
              <a:off x="0" y="0"/>
              <a:ext cx="763951" cy="763951"/>
              <a:chOff x="0" y="0"/>
              <a:chExt cx="812800" cy="812800"/>
            </a:xfrm>
          </p:grpSpPr>
          <p:sp>
            <p:nvSpPr>
              <p:cNvPr id="64" name="Freeform 64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9050" cap="sq">
                <a:solidFill>
                  <a:srgbClr val="75C94F"/>
                </a:solidFill>
                <a:prstDash val="solid"/>
                <a:miter/>
              </a:ln>
            </p:spPr>
          </p:sp>
          <p:sp>
            <p:nvSpPr>
              <p:cNvPr id="65" name="TextBox 65"/>
              <p:cNvSpPr txBox="1"/>
              <p:nvPr/>
            </p:nvSpPr>
            <p:spPr>
              <a:xfrm>
                <a:off x="76200" y="47625"/>
                <a:ext cx="660400" cy="688975"/>
              </a:xfrm>
              <a:prstGeom prst="rect">
                <a:avLst/>
              </a:prstGeom>
            </p:spPr>
            <p:txBody>
              <a:bodyPr lIns="35919" tIns="35919" rIns="35919" bIns="35919" rtlCol="0" anchor="ctr"/>
              <a:lstStyle/>
              <a:p>
                <a:pPr algn="ctr">
                  <a:lnSpc>
                    <a:spcPts val="1743"/>
                  </a:lnSpc>
                </a:pPr>
                <a:endParaRPr/>
              </a:p>
            </p:txBody>
          </p:sp>
        </p:grpSp>
        <p:sp>
          <p:nvSpPr>
            <p:cNvPr id="66" name="Freeform 66"/>
            <p:cNvSpPr/>
            <p:nvPr/>
          </p:nvSpPr>
          <p:spPr>
            <a:xfrm>
              <a:off x="104406" y="100043"/>
              <a:ext cx="563865" cy="563865"/>
            </a:xfrm>
            <a:custGeom>
              <a:avLst/>
              <a:gdLst/>
              <a:ahLst/>
              <a:cxnLst/>
              <a:rect l="l" t="t" r="r" b="b"/>
              <a:pathLst>
                <a:path w="563865" h="563865">
                  <a:moveTo>
                    <a:pt x="0" y="0"/>
                  </a:moveTo>
                  <a:lnTo>
                    <a:pt x="563865" y="0"/>
                  </a:lnTo>
                  <a:lnTo>
                    <a:pt x="563865" y="563865"/>
                  </a:lnTo>
                  <a:lnTo>
                    <a:pt x="0" y="56386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9">
                <a:extLst>
                  <a:ext uri="{96DAC541-7B7A-43D3-8B79-37D633B846F1}">
                    <asvg:svgBlip xmlns="" xmlns:asvg="http://schemas.microsoft.com/office/drawing/2016/SVG/main" r:embed="rId20"/>
                  </a:ext>
                </a:extLst>
              </a:blip>
              <a:stretch>
                <a:fillRect/>
              </a:stretch>
            </a:blipFill>
          </p:spPr>
        </p:sp>
      </p:grpSp>
      <p:grpSp>
        <p:nvGrpSpPr>
          <p:cNvPr id="67" name="Group 67"/>
          <p:cNvGrpSpPr/>
          <p:nvPr/>
        </p:nvGrpSpPr>
        <p:grpSpPr>
          <a:xfrm>
            <a:off x="11885692" y="1907288"/>
            <a:ext cx="572963" cy="572963"/>
            <a:chOff x="0" y="0"/>
            <a:chExt cx="763951" cy="763951"/>
          </a:xfrm>
        </p:grpSpPr>
        <p:grpSp>
          <p:nvGrpSpPr>
            <p:cNvPr id="68" name="Group 68"/>
            <p:cNvGrpSpPr/>
            <p:nvPr/>
          </p:nvGrpSpPr>
          <p:grpSpPr>
            <a:xfrm>
              <a:off x="0" y="0"/>
              <a:ext cx="763951" cy="763951"/>
              <a:chOff x="0" y="0"/>
              <a:chExt cx="812800" cy="812800"/>
            </a:xfrm>
          </p:grpSpPr>
          <p:sp>
            <p:nvSpPr>
              <p:cNvPr id="69" name="Freeform 69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9050" cap="sq">
                <a:solidFill>
                  <a:srgbClr val="8C98FE"/>
                </a:solidFill>
                <a:prstDash val="solid"/>
                <a:miter/>
              </a:ln>
            </p:spPr>
          </p:sp>
          <p:sp>
            <p:nvSpPr>
              <p:cNvPr id="70" name="TextBox 70"/>
              <p:cNvSpPr txBox="1"/>
              <p:nvPr/>
            </p:nvSpPr>
            <p:spPr>
              <a:xfrm>
                <a:off x="76200" y="47625"/>
                <a:ext cx="660400" cy="688975"/>
              </a:xfrm>
              <a:prstGeom prst="rect">
                <a:avLst/>
              </a:prstGeom>
            </p:spPr>
            <p:txBody>
              <a:bodyPr lIns="35919" tIns="35919" rIns="35919" bIns="35919" rtlCol="0" anchor="ctr"/>
              <a:lstStyle/>
              <a:p>
                <a:pPr algn="ctr">
                  <a:lnSpc>
                    <a:spcPts val="1743"/>
                  </a:lnSpc>
                </a:pPr>
                <a:endParaRPr/>
              </a:p>
            </p:txBody>
          </p:sp>
        </p:grpSp>
        <p:sp>
          <p:nvSpPr>
            <p:cNvPr id="71" name="Freeform 71"/>
            <p:cNvSpPr/>
            <p:nvPr/>
          </p:nvSpPr>
          <p:spPr>
            <a:xfrm>
              <a:off x="138472" y="108845"/>
              <a:ext cx="495733" cy="546262"/>
            </a:xfrm>
            <a:custGeom>
              <a:avLst/>
              <a:gdLst/>
              <a:ahLst/>
              <a:cxnLst/>
              <a:rect l="l" t="t" r="r" b="b"/>
              <a:pathLst>
                <a:path w="495733" h="546262">
                  <a:moveTo>
                    <a:pt x="0" y="0"/>
                  </a:moveTo>
                  <a:lnTo>
                    <a:pt x="495733" y="0"/>
                  </a:lnTo>
                  <a:lnTo>
                    <a:pt x="495733" y="546262"/>
                  </a:lnTo>
                  <a:lnTo>
                    <a:pt x="0" y="54626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1">
                <a:extLst>
                  <a:ext uri="{96DAC541-7B7A-43D3-8B79-37D633B846F1}">
                    <asvg:svgBlip xmlns="" xmlns:asvg="http://schemas.microsoft.com/office/drawing/2016/SVG/main" r:embed="rId22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72" name="TextBox 72"/>
          <p:cNvSpPr txBox="1"/>
          <p:nvPr/>
        </p:nvSpPr>
        <p:spPr>
          <a:xfrm>
            <a:off x="7508989" y="9340588"/>
            <a:ext cx="3048211" cy="4641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17"/>
              </a:lnSpc>
            </a:pPr>
            <a:r>
              <a:rPr lang="en-US" sz="2726" spc="215">
                <a:solidFill>
                  <a:srgbClr val="231F20"/>
                </a:solidFill>
                <a:latin typeface="Montserrat"/>
                <a:ea typeface="Montserrat"/>
                <a:cs typeface="Montserrat"/>
                <a:sym typeface="Montserrat"/>
              </a:rPr>
              <a:t>RESSOURCES</a:t>
            </a:r>
          </a:p>
        </p:txBody>
      </p:sp>
      <p:sp>
        <p:nvSpPr>
          <p:cNvPr id="73" name="TextBox 73"/>
          <p:cNvSpPr txBox="1"/>
          <p:nvPr/>
        </p:nvSpPr>
        <p:spPr>
          <a:xfrm>
            <a:off x="7508989" y="8360134"/>
            <a:ext cx="3048211" cy="4641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17"/>
              </a:lnSpc>
            </a:pPr>
            <a:r>
              <a:rPr lang="en-US" sz="2726" spc="215">
                <a:solidFill>
                  <a:srgbClr val="231F20"/>
                </a:solidFill>
                <a:latin typeface="Montserrat"/>
                <a:ea typeface="Montserrat"/>
                <a:cs typeface="Montserrat"/>
                <a:sym typeface="Montserrat"/>
              </a:rPr>
              <a:t>ATELIERS</a:t>
            </a:r>
          </a:p>
        </p:txBody>
      </p:sp>
      <p:sp>
        <p:nvSpPr>
          <p:cNvPr id="74" name="TextBox 74"/>
          <p:cNvSpPr txBox="1"/>
          <p:nvPr/>
        </p:nvSpPr>
        <p:spPr>
          <a:xfrm>
            <a:off x="7508989" y="763731"/>
            <a:ext cx="3048211" cy="4641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17"/>
              </a:lnSpc>
            </a:pPr>
            <a:r>
              <a:rPr lang="en-US" sz="2726" spc="215">
                <a:solidFill>
                  <a:srgbClr val="E4E4E4"/>
                </a:solidFill>
                <a:latin typeface="Montserrat"/>
                <a:ea typeface="Montserrat"/>
                <a:cs typeface="Montserrat"/>
                <a:sym typeface="Montserrat"/>
              </a:rPr>
              <a:t>MALLETTE</a:t>
            </a:r>
          </a:p>
        </p:txBody>
      </p:sp>
      <p:sp>
        <p:nvSpPr>
          <p:cNvPr id="75" name="TextBox 75"/>
          <p:cNvSpPr txBox="1"/>
          <p:nvPr/>
        </p:nvSpPr>
        <p:spPr>
          <a:xfrm>
            <a:off x="8439461" y="4172396"/>
            <a:ext cx="1657800" cy="2945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464"/>
              </a:lnSpc>
            </a:pPr>
            <a:r>
              <a:rPr lang="en-US" sz="1798" b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Brise-glaces  </a:t>
            </a:r>
          </a:p>
        </p:txBody>
      </p:sp>
      <p:sp>
        <p:nvSpPr>
          <p:cNvPr id="76" name="TextBox 76"/>
          <p:cNvSpPr txBox="1"/>
          <p:nvPr/>
        </p:nvSpPr>
        <p:spPr>
          <a:xfrm>
            <a:off x="8456281" y="4827792"/>
            <a:ext cx="3318121" cy="5993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464"/>
              </a:lnSpc>
            </a:pPr>
            <a:r>
              <a:rPr lang="en-US" sz="1798" b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Atelier 1 :</a:t>
            </a:r>
            <a:r>
              <a:rPr lang="en-US" sz="1798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</a:p>
          <a:p>
            <a:pPr algn="just">
              <a:lnSpc>
                <a:spcPts val="2464"/>
              </a:lnSpc>
            </a:pPr>
            <a:r>
              <a:rPr lang="en-US" sz="1798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Autour de ma maladie</a:t>
            </a:r>
          </a:p>
        </p:txBody>
      </p:sp>
      <p:sp>
        <p:nvSpPr>
          <p:cNvPr id="77" name="TextBox 77"/>
          <p:cNvSpPr txBox="1"/>
          <p:nvPr/>
        </p:nvSpPr>
        <p:spPr>
          <a:xfrm>
            <a:off x="8456281" y="5670090"/>
            <a:ext cx="3388039" cy="9041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464"/>
              </a:lnSpc>
            </a:pPr>
            <a:r>
              <a:rPr lang="en-US" sz="1798" b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Atelier 2 :</a:t>
            </a:r>
          </a:p>
          <a:p>
            <a:pPr algn="l">
              <a:lnSpc>
                <a:spcPts val="2464"/>
              </a:lnSpc>
            </a:pPr>
            <a:r>
              <a:rPr lang="en-US" sz="1798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Comprendre ma maladie, mon traitement</a:t>
            </a:r>
          </a:p>
        </p:txBody>
      </p:sp>
      <p:sp>
        <p:nvSpPr>
          <p:cNvPr id="78" name="TextBox 78"/>
          <p:cNvSpPr txBox="1"/>
          <p:nvPr/>
        </p:nvSpPr>
        <p:spPr>
          <a:xfrm>
            <a:off x="8456281" y="6735383"/>
            <a:ext cx="3880067" cy="9041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464"/>
              </a:lnSpc>
            </a:pPr>
            <a:r>
              <a:rPr lang="en-US" sz="1798" b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Atelier 3 :</a:t>
            </a:r>
          </a:p>
          <a:p>
            <a:pPr algn="l">
              <a:lnSpc>
                <a:spcPts val="2464"/>
              </a:lnSpc>
            </a:pPr>
            <a:r>
              <a:rPr lang="en-US" sz="1798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Effets Plus : connaître les effets des traitements</a:t>
            </a:r>
          </a:p>
        </p:txBody>
      </p:sp>
      <p:sp>
        <p:nvSpPr>
          <p:cNvPr id="79" name="TextBox 79"/>
          <p:cNvSpPr txBox="1"/>
          <p:nvPr/>
        </p:nvSpPr>
        <p:spPr>
          <a:xfrm>
            <a:off x="12832914" y="1131510"/>
            <a:ext cx="5399693" cy="5993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464"/>
              </a:lnSpc>
            </a:pPr>
            <a:r>
              <a:rPr lang="en-US" sz="1798" b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Atelier 4 :</a:t>
            </a:r>
          </a:p>
          <a:p>
            <a:pPr algn="just">
              <a:lnSpc>
                <a:spcPts val="2464"/>
              </a:lnSpc>
            </a:pPr>
            <a:r>
              <a:rPr lang="en-US" sz="1798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Rester en forme</a:t>
            </a:r>
          </a:p>
        </p:txBody>
      </p:sp>
      <p:sp>
        <p:nvSpPr>
          <p:cNvPr id="80" name="TextBox 80"/>
          <p:cNvSpPr txBox="1"/>
          <p:nvPr/>
        </p:nvSpPr>
        <p:spPr>
          <a:xfrm>
            <a:off x="12825604" y="1938883"/>
            <a:ext cx="5399693" cy="5993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464"/>
              </a:lnSpc>
            </a:pPr>
            <a:r>
              <a:rPr lang="en-US" sz="1798" b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Atelier 5 :</a:t>
            </a:r>
          </a:p>
          <a:p>
            <a:pPr algn="just">
              <a:lnSpc>
                <a:spcPts val="2464"/>
              </a:lnSpc>
            </a:pPr>
            <a:r>
              <a:rPr lang="en-US" sz="1798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Accueillir mes émotions</a:t>
            </a:r>
          </a:p>
        </p:txBody>
      </p:sp>
      <p:sp>
        <p:nvSpPr>
          <p:cNvPr id="81" name="TextBox 81"/>
          <p:cNvSpPr txBox="1"/>
          <p:nvPr/>
        </p:nvSpPr>
        <p:spPr>
          <a:xfrm>
            <a:off x="8433166" y="3519120"/>
            <a:ext cx="4046265" cy="2945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464"/>
              </a:lnSpc>
            </a:pPr>
            <a:r>
              <a:rPr lang="en-US" sz="1798" b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Mode d’emploi</a:t>
            </a:r>
          </a:p>
        </p:txBody>
      </p:sp>
      <p:sp>
        <p:nvSpPr>
          <p:cNvPr id="82" name="TextBox 82"/>
          <p:cNvSpPr txBox="1"/>
          <p:nvPr/>
        </p:nvSpPr>
        <p:spPr>
          <a:xfrm>
            <a:off x="12846592" y="3925739"/>
            <a:ext cx="4045963" cy="2945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464"/>
              </a:lnSpc>
            </a:pPr>
            <a:r>
              <a:rPr lang="en-US" sz="1798" b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Evaluation des ateliers</a:t>
            </a:r>
          </a:p>
        </p:txBody>
      </p:sp>
      <p:sp>
        <p:nvSpPr>
          <p:cNvPr id="83" name="TextBox 83"/>
          <p:cNvSpPr txBox="1"/>
          <p:nvPr/>
        </p:nvSpPr>
        <p:spPr>
          <a:xfrm>
            <a:off x="12809800" y="2816598"/>
            <a:ext cx="5270123" cy="9041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464"/>
              </a:lnSpc>
            </a:pPr>
            <a:r>
              <a:rPr lang="en-US" sz="1798" b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Intersessions :</a:t>
            </a:r>
          </a:p>
          <a:p>
            <a:pPr algn="l">
              <a:lnSpc>
                <a:spcPts val="2464"/>
              </a:lnSpc>
            </a:pPr>
            <a:r>
              <a:rPr lang="en-US" sz="1798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COM’ UN JE, le serious game sur la communication patient-soignant</a:t>
            </a:r>
          </a:p>
        </p:txBody>
      </p:sp>
      <p:sp>
        <p:nvSpPr>
          <p:cNvPr id="84" name="TextBox 84"/>
          <p:cNvSpPr txBox="1"/>
          <p:nvPr/>
        </p:nvSpPr>
        <p:spPr>
          <a:xfrm>
            <a:off x="12843319" y="4675064"/>
            <a:ext cx="4045963" cy="2945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464"/>
              </a:lnSpc>
            </a:pPr>
            <a:r>
              <a:rPr lang="en-US" sz="1798" b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Ressources utiles</a:t>
            </a:r>
          </a:p>
        </p:txBody>
      </p:sp>
      <p:sp>
        <p:nvSpPr>
          <p:cNvPr id="85" name="TextBox 85"/>
          <p:cNvSpPr txBox="1"/>
          <p:nvPr/>
        </p:nvSpPr>
        <p:spPr>
          <a:xfrm>
            <a:off x="7512261" y="1578757"/>
            <a:ext cx="4262140" cy="15620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11026" lvl="1" indent="-255513" algn="l">
              <a:lnSpc>
                <a:spcPts val="2390"/>
              </a:lnSpc>
              <a:buFont typeface="Arial"/>
              <a:buChar char="•"/>
            </a:pPr>
            <a:r>
              <a:rPr lang="en-US" sz="2366" b="1">
                <a:solidFill>
                  <a:srgbClr val="231F20"/>
                </a:solidFill>
                <a:latin typeface="Agrandir Bold"/>
                <a:ea typeface="Agrandir Bold"/>
                <a:cs typeface="Agrandir Bold"/>
                <a:sym typeface="Agrandir Bold"/>
              </a:rPr>
              <a:t>Tout cancer</a:t>
            </a:r>
          </a:p>
          <a:p>
            <a:pPr marL="511026" lvl="1" indent="-255513" algn="l">
              <a:lnSpc>
                <a:spcPts val="2390"/>
              </a:lnSpc>
              <a:buFont typeface="Arial"/>
              <a:buChar char="•"/>
            </a:pPr>
            <a:r>
              <a:rPr lang="en-US" sz="2366" b="1">
                <a:solidFill>
                  <a:srgbClr val="231F20"/>
                </a:solidFill>
                <a:latin typeface="Agrandir Bold"/>
                <a:ea typeface="Agrandir Bold"/>
                <a:cs typeface="Agrandir Bold"/>
                <a:sym typeface="Agrandir Bold"/>
              </a:rPr>
              <a:t>En groupe</a:t>
            </a:r>
          </a:p>
          <a:p>
            <a:pPr marL="511026" lvl="1" indent="-255513" algn="l">
              <a:lnSpc>
                <a:spcPts val="2390"/>
              </a:lnSpc>
              <a:buFont typeface="Arial"/>
              <a:buChar char="•"/>
            </a:pPr>
            <a:r>
              <a:rPr lang="en-US" sz="2366" b="1">
                <a:solidFill>
                  <a:srgbClr val="231F20"/>
                </a:solidFill>
                <a:latin typeface="Agrandir Bold"/>
                <a:ea typeface="Agrandir Bold"/>
                <a:cs typeface="Agrandir Bold"/>
                <a:sym typeface="Agrandir Bold"/>
              </a:rPr>
              <a:t>5 ateliers</a:t>
            </a:r>
          </a:p>
          <a:p>
            <a:pPr marL="511026" lvl="1" indent="-255513" algn="l">
              <a:lnSpc>
                <a:spcPts val="2390"/>
              </a:lnSpc>
              <a:buFont typeface="Arial"/>
              <a:buChar char="•"/>
            </a:pPr>
            <a:r>
              <a:rPr lang="en-US" sz="2366" b="1">
                <a:solidFill>
                  <a:srgbClr val="231F20"/>
                </a:solidFill>
                <a:latin typeface="Agrandir Bold"/>
                <a:ea typeface="Agrandir Bold"/>
                <a:cs typeface="Agrandir Bold"/>
                <a:sym typeface="Agrandir Bold"/>
              </a:rPr>
              <a:t>Clés en main</a:t>
            </a:r>
          </a:p>
          <a:p>
            <a:pPr marL="511026" lvl="1" indent="-255513" algn="l">
              <a:lnSpc>
                <a:spcPts val="2390"/>
              </a:lnSpc>
              <a:buFont typeface="Arial"/>
              <a:buChar char="•"/>
            </a:pPr>
            <a:r>
              <a:rPr lang="en-US" sz="2366" b="1">
                <a:solidFill>
                  <a:srgbClr val="231F20"/>
                </a:solidFill>
                <a:latin typeface="Agrandir Bold"/>
                <a:ea typeface="Agrandir Bold"/>
                <a:cs typeface="Agrandir Bold"/>
                <a:sym typeface="Agrandir Bold"/>
              </a:rPr>
              <a:t>Simple et ludique</a:t>
            </a:r>
          </a:p>
        </p:txBody>
      </p:sp>
      <p:sp>
        <p:nvSpPr>
          <p:cNvPr id="86" name="Freeform 86"/>
          <p:cNvSpPr/>
          <p:nvPr/>
        </p:nvSpPr>
        <p:spPr>
          <a:xfrm>
            <a:off x="12846592" y="5166232"/>
            <a:ext cx="3881275" cy="2898940"/>
          </a:xfrm>
          <a:custGeom>
            <a:avLst/>
            <a:gdLst/>
            <a:ahLst/>
            <a:cxnLst/>
            <a:rect l="l" t="t" r="r" b="b"/>
            <a:pathLst>
              <a:path w="3881275" h="2898940">
                <a:moveTo>
                  <a:pt x="0" y="0"/>
                </a:moveTo>
                <a:lnTo>
                  <a:pt x="3881275" y="0"/>
                </a:lnTo>
                <a:lnTo>
                  <a:pt x="3881275" y="2898940"/>
                </a:lnTo>
                <a:lnTo>
                  <a:pt x="0" y="2898940"/>
                </a:lnTo>
                <a:lnTo>
                  <a:pt x="0" y="0"/>
                </a:lnTo>
                <a:close/>
              </a:path>
            </a:pathLst>
          </a:custGeom>
          <a:blipFill>
            <a:blip r:embed="rId23"/>
            <a:stretch>
              <a:fillRect/>
            </a:stretch>
          </a:blipFill>
        </p:spPr>
      </p:sp>
      <p:sp>
        <p:nvSpPr>
          <p:cNvPr id="87" name="Freeform 23"/>
          <p:cNvSpPr/>
          <p:nvPr/>
        </p:nvSpPr>
        <p:spPr>
          <a:xfrm>
            <a:off x="14284704" y="9334500"/>
            <a:ext cx="3194623" cy="701829"/>
          </a:xfrm>
          <a:custGeom>
            <a:avLst/>
            <a:gdLst/>
            <a:ahLst/>
            <a:cxnLst/>
            <a:rect l="l" t="t" r="r" b="b"/>
            <a:pathLst>
              <a:path w="4157483" h="956221">
                <a:moveTo>
                  <a:pt x="0" y="0"/>
                </a:moveTo>
                <a:lnTo>
                  <a:pt x="4157483" y="0"/>
                </a:lnTo>
                <a:lnTo>
                  <a:pt x="4157483" y="956221"/>
                </a:lnTo>
                <a:lnTo>
                  <a:pt x="0" y="956221"/>
                </a:lnTo>
                <a:lnTo>
                  <a:pt x="0" y="0"/>
                </a:lnTo>
                <a:close/>
              </a:path>
            </a:pathLst>
          </a:custGeom>
          <a:blipFill>
            <a:blip r:embed="rId24"/>
            <a:stretch>
              <a:fillRect/>
            </a:stretch>
          </a:blipFill>
        </p:spPr>
      </p:sp>
      <p:sp>
        <p:nvSpPr>
          <p:cNvPr id="88" name="ZoneTexte 87"/>
          <p:cNvSpPr txBox="1"/>
          <p:nvPr/>
        </p:nvSpPr>
        <p:spPr>
          <a:xfrm>
            <a:off x="228600" y="9955768"/>
            <a:ext cx="66612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CNRC - 02.10.2025</a:t>
            </a:r>
            <a:endParaRPr lang="fr-FR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321329" y="212724"/>
            <a:ext cx="17600931" cy="5129460"/>
            <a:chOff x="0" y="0"/>
            <a:chExt cx="6481916" cy="188903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481916" cy="1889033"/>
            </a:xfrm>
            <a:custGeom>
              <a:avLst/>
              <a:gdLst/>
              <a:ahLst/>
              <a:cxnLst/>
              <a:rect l="l" t="t" r="r" b="b"/>
              <a:pathLst>
                <a:path w="6481916" h="1889033">
                  <a:moveTo>
                    <a:pt x="22433" y="0"/>
                  </a:moveTo>
                  <a:lnTo>
                    <a:pt x="6459484" y="0"/>
                  </a:lnTo>
                  <a:cubicBezTo>
                    <a:pt x="6471873" y="0"/>
                    <a:pt x="6481916" y="10044"/>
                    <a:pt x="6481916" y="22433"/>
                  </a:cubicBezTo>
                  <a:lnTo>
                    <a:pt x="6481916" y="1866600"/>
                  </a:lnTo>
                  <a:cubicBezTo>
                    <a:pt x="6481916" y="1878989"/>
                    <a:pt x="6471873" y="1889033"/>
                    <a:pt x="6459484" y="1889033"/>
                  </a:cubicBezTo>
                  <a:lnTo>
                    <a:pt x="22433" y="1889033"/>
                  </a:lnTo>
                  <a:cubicBezTo>
                    <a:pt x="10044" y="1889033"/>
                    <a:pt x="0" y="1878989"/>
                    <a:pt x="0" y="1866600"/>
                  </a:cubicBezTo>
                  <a:lnTo>
                    <a:pt x="0" y="22433"/>
                  </a:lnTo>
                  <a:cubicBezTo>
                    <a:pt x="0" y="10044"/>
                    <a:pt x="10044" y="0"/>
                    <a:pt x="22433" y="0"/>
                  </a:cubicBezTo>
                  <a:close/>
                </a:path>
              </a:pathLst>
            </a:custGeom>
            <a:solidFill>
              <a:srgbClr val="E4E4E4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6481916" cy="19271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321329" y="1352245"/>
            <a:ext cx="17600931" cy="8330766"/>
            <a:chOff x="0" y="0"/>
            <a:chExt cx="6481916" cy="3067981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6481916" cy="3067981"/>
            </a:xfrm>
            <a:custGeom>
              <a:avLst/>
              <a:gdLst/>
              <a:ahLst/>
              <a:cxnLst/>
              <a:rect l="l" t="t" r="r" b="b"/>
              <a:pathLst>
                <a:path w="6481916" h="3067981">
                  <a:moveTo>
                    <a:pt x="22433" y="0"/>
                  </a:moveTo>
                  <a:lnTo>
                    <a:pt x="6459484" y="0"/>
                  </a:lnTo>
                  <a:cubicBezTo>
                    <a:pt x="6471873" y="0"/>
                    <a:pt x="6481916" y="10044"/>
                    <a:pt x="6481916" y="22433"/>
                  </a:cubicBezTo>
                  <a:lnTo>
                    <a:pt x="6481916" y="3045549"/>
                  </a:lnTo>
                  <a:cubicBezTo>
                    <a:pt x="6481916" y="3057938"/>
                    <a:pt x="6471873" y="3067981"/>
                    <a:pt x="6459484" y="3067981"/>
                  </a:cubicBezTo>
                  <a:lnTo>
                    <a:pt x="22433" y="3067981"/>
                  </a:lnTo>
                  <a:cubicBezTo>
                    <a:pt x="10044" y="3067981"/>
                    <a:pt x="0" y="3057938"/>
                    <a:pt x="0" y="3045549"/>
                  </a:cubicBezTo>
                  <a:lnTo>
                    <a:pt x="0" y="22433"/>
                  </a:lnTo>
                  <a:cubicBezTo>
                    <a:pt x="0" y="10044"/>
                    <a:pt x="10044" y="0"/>
                    <a:pt x="22433" y="0"/>
                  </a:cubicBezTo>
                  <a:close/>
                </a:path>
              </a:pathLst>
            </a:custGeom>
            <a:solidFill>
              <a:srgbClr val="E7C3D2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38100"/>
              <a:ext cx="6481916" cy="310608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321329" y="1614637"/>
            <a:ext cx="3789675" cy="684557"/>
            <a:chOff x="0" y="0"/>
            <a:chExt cx="998104" cy="18029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998104" cy="180295"/>
            </a:xfrm>
            <a:custGeom>
              <a:avLst/>
              <a:gdLst/>
              <a:ahLst/>
              <a:cxnLst/>
              <a:rect l="l" t="t" r="r" b="b"/>
              <a:pathLst>
                <a:path w="998104" h="180295">
                  <a:moveTo>
                    <a:pt x="90147" y="0"/>
                  </a:moveTo>
                  <a:lnTo>
                    <a:pt x="907956" y="0"/>
                  </a:lnTo>
                  <a:cubicBezTo>
                    <a:pt x="931865" y="0"/>
                    <a:pt x="954794" y="9498"/>
                    <a:pt x="971700" y="26404"/>
                  </a:cubicBezTo>
                  <a:cubicBezTo>
                    <a:pt x="988606" y="43309"/>
                    <a:pt x="998104" y="66239"/>
                    <a:pt x="998104" y="90147"/>
                  </a:cubicBezTo>
                  <a:lnTo>
                    <a:pt x="998104" y="90147"/>
                  </a:lnTo>
                  <a:cubicBezTo>
                    <a:pt x="998104" y="114056"/>
                    <a:pt x="988606" y="136985"/>
                    <a:pt x="971700" y="153891"/>
                  </a:cubicBezTo>
                  <a:cubicBezTo>
                    <a:pt x="954794" y="170797"/>
                    <a:pt x="931865" y="180295"/>
                    <a:pt x="907956" y="180295"/>
                  </a:cubicBezTo>
                  <a:lnTo>
                    <a:pt x="90147" y="180295"/>
                  </a:lnTo>
                  <a:cubicBezTo>
                    <a:pt x="66239" y="180295"/>
                    <a:pt x="43309" y="170797"/>
                    <a:pt x="26404" y="153891"/>
                  </a:cubicBezTo>
                  <a:cubicBezTo>
                    <a:pt x="9498" y="136985"/>
                    <a:pt x="0" y="114056"/>
                    <a:pt x="0" y="90147"/>
                  </a:cubicBezTo>
                  <a:lnTo>
                    <a:pt x="0" y="90147"/>
                  </a:lnTo>
                  <a:cubicBezTo>
                    <a:pt x="0" y="66239"/>
                    <a:pt x="9498" y="43309"/>
                    <a:pt x="26404" y="26404"/>
                  </a:cubicBezTo>
                  <a:cubicBezTo>
                    <a:pt x="43309" y="9498"/>
                    <a:pt x="66239" y="0"/>
                    <a:pt x="90147" y="0"/>
                  </a:cubicBezTo>
                  <a:close/>
                </a:path>
              </a:pathLst>
            </a:custGeom>
            <a:solidFill>
              <a:srgbClr val="2D7C82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0" y="-38100"/>
              <a:ext cx="998104" cy="21839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321329" y="448918"/>
            <a:ext cx="3789675" cy="684557"/>
            <a:chOff x="0" y="0"/>
            <a:chExt cx="998104" cy="180295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998104" cy="180295"/>
            </a:xfrm>
            <a:custGeom>
              <a:avLst/>
              <a:gdLst/>
              <a:ahLst/>
              <a:cxnLst/>
              <a:rect l="l" t="t" r="r" b="b"/>
              <a:pathLst>
                <a:path w="998104" h="180295">
                  <a:moveTo>
                    <a:pt x="90147" y="0"/>
                  </a:moveTo>
                  <a:lnTo>
                    <a:pt x="907956" y="0"/>
                  </a:lnTo>
                  <a:cubicBezTo>
                    <a:pt x="931865" y="0"/>
                    <a:pt x="954794" y="9498"/>
                    <a:pt x="971700" y="26404"/>
                  </a:cubicBezTo>
                  <a:cubicBezTo>
                    <a:pt x="988606" y="43309"/>
                    <a:pt x="998104" y="66239"/>
                    <a:pt x="998104" y="90147"/>
                  </a:cubicBezTo>
                  <a:lnTo>
                    <a:pt x="998104" y="90147"/>
                  </a:lnTo>
                  <a:cubicBezTo>
                    <a:pt x="998104" y="114056"/>
                    <a:pt x="988606" y="136985"/>
                    <a:pt x="971700" y="153891"/>
                  </a:cubicBezTo>
                  <a:cubicBezTo>
                    <a:pt x="954794" y="170797"/>
                    <a:pt x="931865" y="180295"/>
                    <a:pt x="907956" y="180295"/>
                  </a:cubicBezTo>
                  <a:lnTo>
                    <a:pt x="90147" y="180295"/>
                  </a:lnTo>
                  <a:cubicBezTo>
                    <a:pt x="66239" y="180295"/>
                    <a:pt x="43309" y="170797"/>
                    <a:pt x="26404" y="153891"/>
                  </a:cubicBezTo>
                  <a:cubicBezTo>
                    <a:pt x="9498" y="136985"/>
                    <a:pt x="0" y="114056"/>
                    <a:pt x="0" y="90147"/>
                  </a:cubicBezTo>
                  <a:lnTo>
                    <a:pt x="0" y="90147"/>
                  </a:lnTo>
                  <a:cubicBezTo>
                    <a:pt x="0" y="66239"/>
                    <a:pt x="9498" y="43309"/>
                    <a:pt x="26404" y="26404"/>
                  </a:cubicBezTo>
                  <a:cubicBezTo>
                    <a:pt x="43309" y="9498"/>
                    <a:pt x="66239" y="0"/>
                    <a:pt x="90147" y="0"/>
                  </a:cubicBez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</p:spPr>
        </p:sp>
        <p:sp>
          <p:nvSpPr>
            <p:cNvPr id="13" name="TextBox 13"/>
            <p:cNvSpPr txBox="1"/>
            <p:nvPr/>
          </p:nvSpPr>
          <p:spPr>
            <a:xfrm>
              <a:off x="0" y="-38100"/>
              <a:ext cx="998104" cy="21839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321329" y="8772716"/>
            <a:ext cx="17600931" cy="1301560"/>
            <a:chOff x="0" y="0"/>
            <a:chExt cx="6481916" cy="479327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6481916" cy="479327"/>
            </a:xfrm>
            <a:custGeom>
              <a:avLst/>
              <a:gdLst/>
              <a:ahLst/>
              <a:cxnLst/>
              <a:rect l="l" t="t" r="r" b="b"/>
              <a:pathLst>
                <a:path w="6481916" h="479327">
                  <a:moveTo>
                    <a:pt x="22433" y="0"/>
                  </a:moveTo>
                  <a:lnTo>
                    <a:pt x="6459484" y="0"/>
                  </a:lnTo>
                  <a:cubicBezTo>
                    <a:pt x="6471873" y="0"/>
                    <a:pt x="6481916" y="10044"/>
                    <a:pt x="6481916" y="22433"/>
                  </a:cubicBezTo>
                  <a:lnTo>
                    <a:pt x="6481916" y="456894"/>
                  </a:lnTo>
                  <a:cubicBezTo>
                    <a:pt x="6481916" y="469284"/>
                    <a:pt x="6471873" y="479327"/>
                    <a:pt x="6459484" y="479327"/>
                  </a:cubicBezTo>
                  <a:lnTo>
                    <a:pt x="22433" y="479327"/>
                  </a:lnTo>
                  <a:cubicBezTo>
                    <a:pt x="10044" y="479327"/>
                    <a:pt x="0" y="469284"/>
                    <a:pt x="0" y="456894"/>
                  </a:cubicBezTo>
                  <a:lnTo>
                    <a:pt x="0" y="22433"/>
                  </a:lnTo>
                  <a:cubicBezTo>
                    <a:pt x="0" y="10044"/>
                    <a:pt x="10044" y="0"/>
                    <a:pt x="22433" y="0"/>
                  </a:cubicBezTo>
                  <a:close/>
                </a:path>
              </a:pathLst>
            </a:custGeom>
            <a:solidFill>
              <a:srgbClr val="E28588"/>
            </a:solidFill>
          </p:spPr>
        </p:sp>
        <p:sp>
          <p:nvSpPr>
            <p:cNvPr id="16" name="TextBox 16"/>
            <p:cNvSpPr txBox="1"/>
            <p:nvPr/>
          </p:nvSpPr>
          <p:spPr>
            <a:xfrm>
              <a:off x="0" y="-38100"/>
              <a:ext cx="6481916" cy="51742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321329" y="9100267"/>
            <a:ext cx="3789675" cy="684557"/>
            <a:chOff x="0" y="0"/>
            <a:chExt cx="998104" cy="180295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998104" cy="180295"/>
            </a:xfrm>
            <a:custGeom>
              <a:avLst/>
              <a:gdLst/>
              <a:ahLst/>
              <a:cxnLst/>
              <a:rect l="l" t="t" r="r" b="b"/>
              <a:pathLst>
                <a:path w="998104" h="180295">
                  <a:moveTo>
                    <a:pt x="90147" y="0"/>
                  </a:moveTo>
                  <a:lnTo>
                    <a:pt x="907956" y="0"/>
                  </a:lnTo>
                  <a:cubicBezTo>
                    <a:pt x="931865" y="0"/>
                    <a:pt x="954794" y="9498"/>
                    <a:pt x="971700" y="26404"/>
                  </a:cubicBezTo>
                  <a:cubicBezTo>
                    <a:pt x="988606" y="43309"/>
                    <a:pt x="998104" y="66239"/>
                    <a:pt x="998104" y="90147"/>
                  </a:cubicBezTo>
                  <a:lnTo>
                    <a:pt x="998104" y="90147"/>
                  </a:lnTo>
                  <a:cubicBezTo>
                    <a:pt x="998104" y="114056"/>
                    <a:pt x="988606" y="136985"/>
                    <a:pt x="971700" y="153891"/>
                  </a:cubicBezTo>
                  <a:cubicBezTo>
                    <a:pt x="954794" y="170797"/>
                    <a:pt x="931865" y="180295"/>
                    <a:pt x="907956" y="180295"/>
                  </a:cubicBezTo>
                  <a:lnTo>
                    <a:pt x="90147" y="180295"/>
                  </a:lnTo>
                  <a:cubicBezTo>
                    <a:pt x="66239" y="180295"/>
                    <a:pt x="43309" y="170797"/>
                    <a:pt x="26404" y="153891"/>
                  </a:cubicBezTo>
                  <a:cubicBezTo>
                    <a:pt x="9498" y="136985"/>
                    <a:pt x="0" y="114056"/>
                    <a:pt x="0" y="90147"/>
                  </a:cubicBezTo>
                  <a:lnTo>
                    <a:pt x="0" y="90147"/>
                  </a:lnTo>
                  <a:cubicBezTo>
                    <a:pt x="0" y="66239"/>
                    <a:pt x="9498" y="43309"/>
                    <a:pt x="26404" y="26404"/>
                  </a:cubicBezTo>
                  <a:cubicBezTo>
                    <a:pt x="43309" y="9498"/>
                    <a:pt x="66239" y="0"/>
                    <a:pt x="90147" y="0"/>
                  </a:cubicBez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</p:spPr>
        </p:sp>
        <p:sp>
          <p:nvSpPr>
            <p:cNvPr id="19" name="TextBox 19"/>
            <p:cNvSpPr txBox="1"/>
            <p:nvPr/>
          </p:nvSpPr>
          <p:spPr>
            <a:xfrm>
              <a:off x="0" y="-38100"/>
              <a:ext cx="998104" cy="21839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658504" y="2995720"/>
            <a:ext cx="3262240" cy="4692927"/>
            <a:chOff x="0" y="0"/>
            <a:chExt cx="4349653" cy="6257236"/>
          </a:xfrm>
        </p:grpSpPr>
        <p:grpSp>
          <p:nvGrpSpPr>
            <p:cNvPr id="21" name="Group 21"/>
            <p:cNvGrpSpPr/>
            <p:nvPr/>
          </p:nvGrpSpPr>
          <p:grpSpPr>
            <a:xfrm>
              <a:off x="0" y="0"/>
              <a:ext cx="4349653" cy="6257236"/>
              <a:chOff x="0" y="0"/>
              <a:chExt cx="1864859" cy="2682711"/>
            </a:xfrm>
          </p:grpSpPr>
          <p:sp>
            <p:nvSpPr>
              <p:cNvPr id="22" name="Freeform 22"/>
              <p:cNvSpPr/>
              <p:nvPr/>
            </p:nvSpPr>
            <p:spPr>
              <a:xfrm>
                <a:off x="31750" y="31750"/>
                <a:ext cx="1801359" cy="2619211"/>
              </a:xfrm>
              <a:custGeom>
                <a:avLst/>
                <a:gdLst/>
                <a:ahLst/>
                <a:cxnLst/>
                <a:rect l="l" t="t" r="r" b="b"/>
                <a:pathLst>
                  <a:path w="1801359" h="2619211">
                    <a:moveTo>
                      <a:pt x="1708649" y="2619211"/>
                    </a:moveTo>
                    <a:lnTo>
                      <a:pt x="92710" y="2619211"/>
                    </a:lnTo>
                    <a:cubicBezTo>
                      <a:pt x="41910" y="2619211"/>
                      <a:pt x="0" y="2577301"/>
                      <a:pt x="0" y="2526501"/>
                    </a:cubicBezTo>
                    <a:lnTo>
                      <a:pt x="0" y="92710"/>
                    </a:lnTo>
                    <a:cubicBezTo>
                      <a:pt x="0" y="41910"/>
                      <a:pt x="41910" y="0"/>
                      <a:pt x="92710" y="0"/>
                    </a:cubicBezTo>
                    <a:lnTo>
                      <a:pt x="1707379" y="0"/>
                    </a:lnTo>
                    <a:cubicBezTo>
                      <a:pt x="1758179" y="0"/>
                      <a:pt x="1800089" y="41910"/>
                      <a:pt x="1800089" y="92710"/>
                    </a:cubicBezTo>
                    <a:lnTo>
                      <a:pt x="1800089" y="2525231"/>
                    </a:lnTo>
                    <a:cubicBezTo>
                      <a:pt x="1801359" y="2577301"/>
                      <a:pt x="1759449" y="2619211"/>
                      <a:pt x="1708649" y="2619211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id="23" name="Freeform 23"/>
              <p:cNvSpPr/>
              <p:nvPr/>
            </p:nvSpPr>
            <p:spPr>
              <a:xfrm>
                <a:off x="0" y="0"/>
                <a:ext cx="1864859" cy="2682711"/>
              </a:xfrm>
              <a:custGeom>
                <a:avLst/>
                <a:gdLst/>
                <a:ahLst/>
                <a:cxnLst/>
                <a:rect l="l" t="t" r="r" b="b"/>
                <a:pathLst>
                  <a:path w="1864859" h="2682711">
                    <a:moveTo>
                      <a:pt x="1740399" y="59690"/>
                    </a:moveTo>
                    <a:cubicBezTo>
                      <a:pt x="1775959" y="59690"/>
                      <a:pt x="1805169" y="88900"/>
                      <a:pt x="1805169" y="124460"/>
                    </a:cubicBezTo>
                    <a:lnTo>
                      <a:pt x="1805169" y="2558251"/>
                    </a:lnTo>
                    <a:cubicBezTo>
                      <a:pt x="1805169" y="2593811"/>
                      <a:pt x="1775959" y="2623021"/>
                      <a:pt x="1740399" y="2623021"/>
                    </a:cubicBezTo>
                    <a:lnTo>
                      <a:pt x="124460" y="2623021"/>
                    </a:lnTo>
                    <a:cubicBezTo>
                      <a:pt x="88900" y="2623021"/>
                      <a:pt x="59690" y="2593811"/>
                      <a:pt x="59690" y="2558251"/>
                    </a:cubicBezTo>
                    <a:lnTo>
                      <a:pt x="59690" y="124460"/>
                    </a:lnTo>
                    <a:cubicBezTo>
                      <a:pt x="59690" y="88900"/>
                      <a:pt x="88900" y="59690"/>
                      <a:pt x="124460" y="59690"/>
                    </a:cubicBezTo>
                    <a:lnTo>
                      <a:pt x="1740399" y="59690"/>
                    </a:lnTo>
                    <a:moveTo>
                      <a:pt x="1740399" y="0"/>
                    </a:moveTo>
                    <a:lnTo>
                      <a:pt x="124460" y="0"/>
                    </a:lnTo>
                    <a:cubicBezTo>
                      <a:pt x="55880" y="0"/>
                      <a:pt x="0" y="55880"/>
                      <a:pt x="0" y="124460"/>
                    </a:cubicBezTo>
                    <a:lnTo>
                      <a:pt x="0" y="2558251"/>
                    </a:lnTo>
                    <a:cubicBezTo>
                      <a:pt x="0" y="2626831"/>
                      <a:pt x="55880" y="2682711"/>
                      <a:pt x="124460" y="2682711"/>
                    </a:cubicBezTo>
                    <a:lnTo>
                      <a:pt x="1740399" y="2682711"/>
                    </a:lnTo>
                    <a:cubicBezTo>
                      <a:pt x="1808979" y="2682711"/>
                      <a:pt x="1864859" y="2626831"/>
                      <a:pt x="1864859" y="2558251"/>
                    </a:cubicBezTo>
                    <a:lnTo>
                      <a:pt x="1864859" y="124460"/>
                    </a:lnTo>
                    <a:cubicBezTo>
                      <a:pt x="1864859" y="55880"/>
                      <a:pt x="1808979" y="0"/>
                      <a:pt x="1740399" y="0"/>
                    </a:cubicBezTo>
                    <a:close/>
                  </a:path>
                </a:pathLst>
              </a:custGeom>
              <a:solidFill>
                <a:srgbClr val="60C2EF"/>
              </a:solidFill>
            </p:spPr>
          </p:sp>
        </p:grpSp>
        <p:grpSp>
          <p:nvGrpSpPr>
            <p:cNvPr id="24" name="Group 24"/>
            <p:cNvGrpSpPr/>
            <p:nvPr/>
          </p:nvGrpSpPr>
          <p:grpSpPr>
            <a:xfrm>
              <a:off x="763645" y="1749832"/>
              <a:ext cx="2789621" cy="2789621"/>
              <a:chOff x="0" y="0"/>
              <a:chExt cx="812800" cy="812800"/>
            </a:xfrm>
          </p:grpSpPr>
          <p:sp>
            <p:nvSpPr>
              <p:cNvPr id="25" name="Freeform 25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142875" cap="sq">
                <a:solidFill>
                  <a:srgbClr val="60C2EF"/>
                </a:solidFill>
                <a:prstDash val="solid"/>
                <a:miter/>
              </a:ln>
            </p:spPr>
          </p:sp>
          <p:sp>
            <p:nvSpPr>
              <p:cNvPr id="26" name="TextBox 26"/>
              <p:cNvSpPr txBox="1"/>
              <p:nvPr/>
            </p:nvSpPr>
            <p:spPr>
              <a:xfrm>
                <a:off x="76200" y="57150"/>
                <a:ext cx="660400" cy="679450"/>
              </a:xfrm>
              <a:prstGeom prst="rect">
                <a:avLst/>
              </a:prstGeom>
            </p:spPr>
            <p:txBody>
              <a:bodyPr lIns="25338" tIns="25338" rIns="25338" bIns="25338" rtlCol="0" anchor="ctr"/>
              <a:lstStyle/>
              <a:p>
                <a:pPr algn="ctr">
                  <a:lnSpc>
                    <a:spcPts val="1229"/>
                  </a:lnSpc>
                </a:pPr>
                <a:endParaRPr/>
              </a:p>
            </p:txBody>
          </p:sp>
        </p:grpSp>
        <p:sp>
          <p:nvSpPr>
            <p:cNvPr id="27" name="TextBox 27"/>
            <p:cNvSpPr txBox="1"/>
            <p:nvPr/>
          </p:nvSpPr>
          <p:spPr>
            <a:xfrm>
              <a:off x="374420" y="601924"/>
              <a:ext cx="3649363" cy="40095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2592"/>
                </a:lnSpc>
                <a:spcBef>
                  <a:spcPct val="0"/>
                </a:spcBef>
              </a:pPr>
              <a:r>
                <a:rPr lang="en-US" sz="1851">
                  <a:solidFill>
                    <a:srgbClr val="60C2EF"/>
                  </a:solidFill>
                  <a:latin typeface="Bobby Jones"/>
                  <a:ea typeface="Bobby Jones"/>
                  <a:cs typeface="Bobby Jones"/>
                  <a:sym typeface="Bobby Jones"/>
                </a:rPr>
                <a:t>atelier 1 </a:t>
              </a:r>
            </a:p>
          </p:txBody>
        </p:sp>
        <p:sp>
          <p:nvSpPr>
            <p:cNvPr id="28" name="TextBox 28"/>
            <p:cNvSpPr txBox="1"/>
            <p:nvPr/>
          </p:nvSpPr>
          <p:spPr>
            <a:xfrm>
              <a:off x="374420" y="1060027"/>
              <a:ext cx="3649363" cy="34564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712"/>
                </a:lnSpc>
              </a:pPr>
              <a:r>
                <a:rPr lang="en-US" sz="2014">
                  <a:solidFill>
                    <a:srgbClr val="60C2EF"/>
                  </a:solidFill>
                  <a:latin typeface="Bobby Jones"/>
                  <a:ea typeface="Bobby Jones"/>
                  <a:cs typeface="Bobby Jones"/>
                  <a:sym typeface="Bobby Jones"/>
                </a:rPr>
                <a:t>Autour de ma maladie</a:t>
              </a:r>
            </a:p>
          </p:txBody>
        </p:sp>
        <p:sp>
          <p:nvSpPr>
            <p:cNvPr id="29" name="TextBox 29"/>
            <p:cNvSpPr txBox="1"/>
            <p:nvPr/>
          </p:nvSpPr>
          <p:spPr>
            <a:xfrm>
              <a:off x="528064" y="5001609"/>
              <a:ext cx="3345482" cy="50197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just">
                <a:lnSpc>
                  <a:spcPts val="823"/>
                </a:lnSpc>
              </a:pPr>
              <a:r>
                <a:rPr lang="en-US" sz="601" b="1">
                  <a:solidFill>
                    <a:srgbClr val="000000"/>
                  </a:solidFill>
                  <a:latin typeface="Poppins Bold"/>
                  <a:ea typeface="Poppins Bold"/>
                  <a:cs typeface="Poppins Bold"/>
                  <a:sym typeface="Poppins Bold"/>
                </a:rPr>
                <a:t>Animateurs  possibles</a:t>
              </a:r>
            </a:p>
            <a:p>
              <a:pPr marL="119833" lvl="1" indent="-59916" algn="just">
                <a:lnSpc>
                  <a:spcPts val="760"/>
                </a:lnSpc>
                <a:buFont typeface="Arial"/>
                <a:buChar char="•"/>
              </a:pPr>
              <a:r>
                <a:rPr lang="en-US" sz="555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rPr>
                <a:t>Infirmier</a:t>
              </a:r>
            </a:p>
            <a:p>
              <a:pPr marL="119833" lvl="1" indent="-59916" algn="just">
                <a:lnSpc>
                  <a:spcPts val="760"/>
                </a:lnSpc>
                <a:buFont typeface="Arial"/>
                <a:buChar char="•"/>
              </a:pPr>
              <a:r>
                <a:rPr lang="en-US" sz="555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rPr>
                <a:t>Patient-partenaire</a:t>
              </a:r>
            </a:p>
            <a:p>
              <a:pPr marL="119833" lvl="1" indent="-59916" algn="just">
                <a:lnSpc>
                  <a:spcPts val="760"/>
                </a:lnSpc>
                <a:buFont typeface="Arial"/>
                <a:buChar char="•"/>
              </a:pPr>
              <a:r>
                <a:rPr lang="en-US" sz="555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rPr>
                <a:t>Assistant social</a:t>
              </a:r>
            </a:p>
          </p:txBody>
        </p:sp>
        <p:sp>
          <p:nvSpPr>
            <p:cNvPr id="30" name="Freeform 30"/>
            <p:cNvSpPr/>
            <p:nvPr/>
          </p:nvSpPr>
          <p:spPr>
            <a:xfrm>
              <a:off x="2968038" y="5113005"/>
              <a:ext cx="264528" cy="288708"/>
            </a:xfrm>
            <a:custGeom>
              <a:avLst/>
              <a:gdLst/>
              <a:ahLst/>
              <a:cxnLst/>
              <a:rect l="l" t="t" r="r" b="b"/>
              <a:pathLst>
                <a:path w="264528" h="288708">
                  <a:moveTo>
                    <a:pt x="0" y="0"/>
                  </a:moveTo>
                  <a:lnTo>
                    <a:pt x="264529" y="0"/>
                  </a:lnTo>
                  <a:lnTo>
                    <a:pt x="264529" y="288707"/>
                  </a:lnTo>
                  <a:lnTo>
                    <a:pt x="0" y="28870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=""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1" name="TextBox 31"/>
            <p:cNvSpPr txBox="1"/>
            <p:nvPr/>
          </p:nvSpPr>
          <p:spPr>
            <a:xfrm>
              <a:off x="3310740" y="5188935"/>
              <a:ext cx="562807" cy="12732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just">
                <a:lnSpc>
                  <a:spcPts val="823"/>
                </a:lnSpc>
              </a:pPr>
              <a:r>
                <a:rPr lang="en-US" sz="601" b="1">
                  <a:solidFill>
                    <a:srgbClr val="60C2EF"/>
                  </a:solidFill>
                  <a:latin typeface="Poppins Bold"/>
                  <a:ea typeface="Poppins Bold"/>
                  <a:cs typeface="Poppins Bold"/>
                  <a:sym typeface="Poppins Bold"/>
                </a:rPr>
                <a:t>1h00</a:t>
              </a:r>
            </a:p>
          </p:txBody>
        </p:sp>
        <p:sp>
          <p:nvSpPr>
            <p:cNvPr id="32" name="Freeform 32"/>
            <p:cNvSpPr/>
            <p:nvPr/>
          </p:nvSpPr>
          <p:spPr>
            <a:xfrm>
              <a:off x="1277866" y="2341837"/>
              <a:ext cx="1761179" cy="1609278"/>
            </a:xfrm>
            <a:custGeom>
              <a:avLst/>
              <a:gdLst/>
              <a:ahLst/>
              <a:cxnLst/>
              <a:rect l="l" t="t" r="r" b="b"/>
              <a:pathLst>
                <a:path w="1761179" h="1609278">
                  <a:moveTo>
                    <a:pt x="0" y="0"/>
                  </a:moveTo>
                  <a:lnTo>
                    <a:pt x="1761179" y="0"/>
                  </a:lnTo>
                  <a:lnTo>
                    <a:pt x="1761179" y="1609277"/>
                  </a:lnTo>
                  <a:lnTo>
                    <a:pt x="0" y="160927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=""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</p:sp>
      </p:grpSp>
      <p:grpSp>
        <p:nvGrpSpPr>
          <p:cNvPr id="33" name="Group 33"/>
          <p:cNvGrpSpPr/>
          <p:nvPr/>
        </p:nvGrpSpPr>
        <p:grpSpPr>
          <a:xfrm>
            <a:off x="4069086" y="2995720"/>
            <a:ext cx="3260149" cy="4692927"/>
            <a:chOff x="0" y="0"/>
            <a:chExt cx="4346866" cy="6257236"/>
          </a:xfrm>
        </p:grpSpPr>
        <p:grpSp>
          <p:nvGrpSpPr>
            <p:cNvPr id="34" name="Group 34"/>
            <p:cNvGrpSpPr/>
            <p:nvPr/>
          </p:nvGrpSpPr>
          <p:grpSpPr>
            <a:xfrm>
              <a:off x="0" y="0"/>
              <a:ext cx="4346866" cy="6257236"/>
              <a:chOff x="0" y="0"/>
              <a:chExt cx="1863664" cy="2682711"/>
            </a:xfrm>
          </p:grpSpPr>
          <p:sp>
            <p:nvSpPr>
              <p:cNvPr id="35" name="Freeform 35"/>
              <p:cNvSpPr/>
              <p:nvPr/>
            </p:nvSpPr>
            <p:spPr>
              <a:xfrm>
                <a:off x="31750" y="31750"/>
                <a:ext cx="1800164" cy="2619211"/>
              </a:xfrm>
              <a:custGeom>
                <a:avLst/>
                <a:gdLst/>
                <a:ahLst/>
                <a:cxnLst/>
                <a:rect l="l" t="t" r="r" b="b"/>
                <a:pathLst>
                  <a:path w="1800164" h="2619211">
                    <a:moveTo>
                      <a:pt x="1707454" y="2619211"/>
                    </a:moveTo>
                    <a:lnTo>
                      <a:pt x="92710" y="2619211"/>
                    </a:lnTo>
                    <a:cubicBezTo>
                      <a:pt x="41910" y="2619211"/>
                      <a:pt x="0" y="2577301"/>
                      <a:pt x="0" y="2526501"/>
                    </a:cubicBezTo>
                    <a:lnTo>
                      <a:pt x="0" y="92710"/>
                    </a:lnTo>
                    <a:cubicBezTo>
                      <a:pt x="0" y="41910"/>
                      <a:pt x="41910" y="0"/>
                      <a:pt x="92710" y="0"/>
                    </a:cubicBezTo>
                    <a:lnTo>
                      <a:pt x="1706184" y="0"/>
                    </a:lnTo>
                    <a:cubicBezTo>
                      <a:pt x="1756984" y="0"/>
                      <a:pt x="1798894" y="41910"/>
                      <a:pt x="1798894" y="92710"/>
                    </a:cubicBezTo>
                    <a:lnTo>
                      <a:pt x="1798894" y="2525231"/>
                    </a:lnTo>
                    <a:cubicBezTo>
                      <a:pt x="1800164" y="2577301"/>
                      <a:pt x="1758254" y="2619211"/>
                      <a:pt x="1707454" y="2619211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id="36" name="Freeform 36"/>
              <p:cNvSpPr/>
              <p:nvPr/>
            </p:nvSpPr>
            <p:spPr>
              <a:xfrm>
                <a:off x="0" y="0"/>
                <a:ext cx="1863664" cy="2682711"/>
              </a:xfrm>
              <a:custGeom>
                <a:avLst/>
                <a:gdLst/>
                <a:ahLst/>
                <a:cxnLst/>
                <a:rect l="l" t="t" r="r" b="b"/>
                <a:pathLst>
                  <a:path w="1863664" h="2682711">
                    <a:moveTo>
                      <a:pt x="1739204" y="59690"/>
                    </a:moveTo>
                    <a:cubicBezTo>
                      <a:pt x="1774764" y="59690"/>
                      <a:pt x="1803974" y="88900"/>
                      <a:pt x="1803974" y="124460"/>
                    </a:cubicBezTo>
                    <a:lnTo>
                      <a:pt x="1803974" y="2558251"/>
                    </a:lnTo>
                    <a:cubicBezTo>
                      <a:pt x="1803974" y="2593811"/>
                      <a:pt x="1774764" y="2623021"/>
                      <a:pt x="1739204" y="2623021"/>
                    </a:cubicBezTo>
                    <a:lnTo>
                      <a:pt x="124460" y="2623021"/>
                    </a:lnTo>
                    <a:cubicBezTo>
                      <a:pt x="88900" y="2623021"/>
                      <a:pt x="59690" y="2593811"/>
                      <a:pt x="59690" y="2558251"/>
                    </a:cubicBezTo>
                    <a:lnTo>
                      <a:pt x="59690" y="124460"/>
                    </a:lnTo>
                    <a:cubicBezTo>
                      <a:pt x="59690" y="88900"/>
                      <a:pt x="88900" y="59690"/>
                      <a:pt x="124460" y="59690"/>
                    </a:cubicBezTo>
                    <a:lnTo>
                      <a:pt x="1739204" y="59690"/>
                    </a:lnTo>
                    <a:moveTo>
                      <a:pt x="1739204" y="0"/>
                    </a:moveTo>
                    <a:lnTo>
                      <a:pt x="124460" y="0"/>
                    </a:lnTo>
                    <a:cubicBezTo>
                      <a:pt x="55880" y="0"/>
                      <a:pt x="0" y="55880"/>
                      <a:pt x="0" y="124460"/>
                    </a:cubicBezTo>
                    <a:lnTo>
                      <a:pt x="0" y="2558251"/>
                    </a:lnTo>
                    <a:cubicBezTo>
                      <a:pt x="0" y="2626831"/>
                      <a:pt x="55880" y="2682711"/>
                      <a:pt x="124460" y="2682711"/>
                    </a:cubicBezTo>
                    <a:lnTo>
                      <a:pt x="1739204" y="2682711"/>
                    </a:lnTo>
                    <a:cubicBezTo>
                      <a:pt x="1807784" y="2682711"/>
                      <a:pt x="1863664" y="2626831"/>
                      <a:pt x="1863664" y="2558251"/>
                    </a:cubicBezTo>
                    <a:lnTo>
                      <a:pt x="1863664" y="124460"/>
                    </a:lnTo>
                    <a:cubicBezTo>
                      <a:pt x="1863664" y="55880"/>
                      <a:pt x="1807784" y="0"/>
                      <a:pt x="1739204" y="0"/>
                    </a:cubicBezTo>
                    <a:close/>
                  </a:path>
                </a:pathLst>
              </a:custGeom>
              <a:solidFill>
                <a:srgbClr val="ED8AFF"/>
              </a:solidFill>
            </p:spPr>
          </p:sp>
        </p:grpSp>
        <p:grpSp>
          <p:nvGrpSpPr>
            <p:cNvPr id="37" name="Group 37"/>
            <p:cNvGrpSpPr/>
            <p:nvPr/>
          </p:nvGrpSpPr>
          <p:grpSpPr>
            <a:xfrm>
              <a:off x="774420" y="1752968"/>
              <a:ext cx="2787016" cy="2787016"/>
              <a:chOff x="0" y="0"/>
              <a:chExt cx="812800" cy="812800"/>
            </a:xfrm>
          </p:grpSpPr>
          <p:sp>
            <p:nvSpPr>
              <p:cNvPr id="38" name="Freeform 38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142875" cap="sq">
                <a:solidFill>
                  <a:srgbClr val="ED8AFF"/>
                </a:solidFill>
                <a:prstDash val="solid"/>
                <a:miter/>
              </a:ln>
            </p:spPr>
          </p:sp>
          <p:sp>
            <p:nvSpPr>
              <p:cNvPr id="39" name="TextBox 39"/>
              <p:cNvSpPr txBox="1"/>
              <p:nvPr/>
            </p:nvSpPr>
            <p:spPr>
              <a:xfrm>
                <a:off x="76200" y="57150"/>
                <a:ext cx="660400" cy="679450"/>
              </a:xfrm>
              <a:prstGeom prst="rect">
                <a:avLst/>
              </a:prstGeom>
            </p:spPr>
            <p:txBody>
              <a:bodyPr lIns="25314" tIns="25314" rIns="25314" bIns="25314" rtlCol="0" anchor="ctr"/>
              <a:lstStyle/>
              <a:p>
                <a:pPr algn="ctr">
                  <a:lnSpc>
                    <a:spcPts val="1228"/>
                  </a:lnSpc>
                </a:pPr>
                <a:endParaRPr/>
              </a:p>
            </p:txBody>
          </p:sp>
        </p:grpSp>
        <p:sp>
          <p:nvSpPr>
            <p:cNvPr id="40" name="TextBox 40"/>
            <p:cNvSpPr txBox="1"/>
            <p:nvPr/>
          </p:nvSpPr>
          <p:spPr>
            <a:xfrm>
              <a:off x="386899" y="605060"/>
              <a:ext cx="3645955" cy="40060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2590"/>
                </a:lnSpc>
                <a:spcBef>
                  <a:spcPct val="0"/>
                </a:spcBef>
              </a:pPr>
              <a:r>
                <a:rPr lang="en-US" sz="1850">
                  <a:solidFill>
                    <a:srgbClr val="ED8AFF"/>
                  </a:solidFill>
                  <a:latin typeface="Bobby Jones"/>
                  <a:ea typeface="Bobby Jones"/>
                  <a:cs typeface="Bobby Jones"/>
                  <a:sym typeface="Bobby Jones"/>
                </a:rPr>
                <a:t>atelier 2 </a:t>
              </a:r>
            </a:p>
          </p:txBody>
        </p:sp>
        <p:sp>
          <p:nvSpPr>
            <p:cNvPr id="41" name="TextBox 41"/>
            <p:cNvSpPr txBox="1"/>
            <p:nvPr/>
          </p:nvSpPr>
          <p:spPr>
            <a:xfrm>
              <a:off x="352909" y="1062815"/>
              <a:ext cx="3713935" cy="62903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712"/>
                </a:lnSpc>
              </a:pPr>
              <a:r>
                <a:rPr lang="en-US" sz="2014">
                  <a:solidFill>
                    <a:srgbClr val="ED8AFF"/>
                  </a:solidFill>
                  <a:latin typeface="Bobby Jones"/>
                  <a:ea typeface="Bobby Jones"/>
                  <a:cs typeface="Bobby Jones"/>
                  <a:sym typeface="Bobby Jones"/>
                </a:rPr>
                <a:t>Comprendre ma maladie, mon traitement</a:t>
              </a:r>
            </a:p>
          </p:txBody>
        </p:sp>
        <p:sp>
          <p:nvSpPr>
            <p:cNvPr id="42" name="TextBox 42"/>
            <p:cNvSpPr txBox="1"/>
            <p:nvPr/>
          </p:nvSpPr>
          <p:spPr>
            <a:xfrm>
              <a:off x="537135" y="5001609"/>
              <a:ext cx="3345482" cy="50197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just">
                <a:lnSpc>
                  <a:spcPts val="823"/>
                </a:lnSpc>
              </a:pPr>
              <a:r>
                <a:rPr lang="en-US" sz="601" b="1">
                  <a:solidFill>
                    <a:srgbClr val="000000"/>
                  </a:solidFill>
                  <a:latin typeface="Poppins Bold"/>
                  <a:ea typeface="Poppins Bold"/>
                  <a:cs typeface="Poppins Bold"/>
                  <a:sym typeface="Poppins Bold"/>
                </a:rPr>
                <a:t>Animateurs  possibles</a:t>
              </a:r>
            </a:p>
            <a:p>
              <a:pPr marL="119833" lvl="1" indent="-59916" algn="just">
                <a:lnSpc>
                  <a:spcPts val="760"/>
                </a:lnSpc>
                <a:buFont typeface="Arial"/>
                <a:buChar char="•"/>
              </a:pPr>
              <a:r>
                <a:rPr lang="en-US" sz="555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rPr>
                <a:t>Infirmier</a:t>
              </a:r>
            </a:p>
            <a:p>
              <a:pPr marL="119833" lvl="1" indent="-59916" algn="just">
                <a:lnSpc>
                  <a:spcPts val="760"/>
                </a:lnSpc>
                <a:buFont typeface="Arial"/>
                <a:buChar char="•"/>
              </a:pPr>
              <a:r>
                <a:rPr lang="en-US" sz="555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rPr>
                <a:t>Médecin</a:t>
              </a:r>
            </a:p>
            <a:p>
              <a:pPr marL="119833" lvl="1" indent="-59916" algn="just">
                <a:lnSpc>
                  <a:spcPts val="760"/>
                </a:lnSpc>
                <a:buFont typeface="Arial"/>
                <a:buChar char="•"/>
              </a:pPr>
              <a:r>
                <a:rPr lang="en-US" sz="555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rPr>
                <a:t>Pharmacien</a:t>
              </a:r>
            </a:p>
          </p:txBody>
        </p:sp>
        <p:sp>
          <p:nvSpPr>
            <p:cNvPr id="43" name="Freeform 43"/>
            <p:cNvSpPr/>
            <p:nvPr/>
          </p:nvSpPr>
          <p:spPr>
            <a:xfrm>
              <a:off x="2977109" y="5111047"/>
              <a:ext cx="264528" cy="288708"/>
            </a:xfrm>
            <a:custGeom>
              <a:avLst/>
              <a:gdLst/>
              <a:ahLst/>
              <a:cxnLst/>
              <a:rect l="l" t="t" r="r" b="b"/>
              <a:pathLst>
                <a:path w="264528" h="288708">
                  <a:moveTo>
                    <a:pt x="0" y="0"/>
                  </a:moveTo>
                  <a:lnTo>
                    <a:pt x="264529" y="0"/>
                  </a:lnTo>
                  <a:lnTo>
                    <a:pt x="264529" y="288707"/>
                  </a:lnTo>
                  <a:lnTo>
                    <a:pt x="0" y="28870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=""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44" name="TextBox 44"/>
            <p:cNvSpPr txBox="1"/>
            <p:nvPr/>
          </p:nvSpPr>
          <p:spPr>
            <a:xfrm>
              <a:off x="3319811" y="5186977"/>
              <a:ext cx="562807" cy="12732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just">
                <a:lnSpc>
                  <a:spcPts val="823"/>
                </a:lnSpc>
              </a:pPr>
              <a:r>
                <a:rPr lang="en-US" sz="601" b="1">
                  <a:solidFill>
                    <a:srgbClr val="ED8AFF"/>
                  </a:solidFill>
                  <a:latin typeface="Poppins Bold"/>
                  <a:ea typeface="Poppins Bold"/>
                  <a:cs typeface="Poppins Bold"/>
                  <a:sym typeface="Poppins Bold"/>
                </a:rPr>
                <a:t>1h00</a:t>
              </a:r>
            </a:p>
          </p:txBody>
        </p:sp>
        <p:sp>
          <p:nvSpPr>
            <p:cNvPr id="45" name="Freeform 45"/>
            <p:cNvSpPr/>
            <p:nvPr/>
          </p:nvSpPr>
          <p:spPr>
            <a:xfrm>
              <a:off x="1287338" y="2444510"/>
              <a:ext cx="1761179" cy="1368216"/>
            </a:xfrm>
            <a:custGeom>
              <a:avLst/>
              <a:gdLst/>
              <a:ahLst/>
              <a:cxnLst/>
              <a:rect l="l" t="t" r="r" b="b"/>
              <a:pathLst>
                <a:path w="1761179" h="1368216">
                  <a:moveTo>
                    <a:pt x="0" y="0"/>
                  </a:moveTo>
                  <a:lnTo>
                    <a:pt x="1761179" y="0"/>
                  </a:lnTo>
                  <a:lnTo>
                    <a:pt x="1761179" y="1368216"/>
                  </a:lnTo>
                  <a:lnTo>
                    <a:pt x="0" y="136821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>
                <a:extLst>
                  <a:ext uri="{96DAC541-7B7A-43D3-8B79-37D633B846F1}">
                    <asvg:svgBlip xmlns="" xmlns:asvg="http://schemas.microsoft.com/office/drawing/2016/SVG/main" r:embed="rId9"/>
                  </a:ext>
                </a:extLst>
              </a:blip>
              <a:stretch>
                <a:fillRect/>
              </a:stretch>
            </a:blipFill>
          </p:spPr>
        </p:sp>
      </p:grpSp>
      <p:grpSp>
        <p:nvGrpSpPr>
          <p:cNvPr id="46" name="Group 46"/>
          <p:cNvGrpSpPr/>
          <p:nvPr/>
        </p:nvGrpSpPr>
        <p:grpSpPr>
          <a:xfrm>
            <a:off x="7490479" y="2995720"/>
            <a:ext cx="3260149" cy="4692927"/>
            <a:chOff x="0" y="0"/>
            <a:chExt cx="4346866" cy="6257236"/>
          </a:xfrm>
        </p:grpSpPr>
        <p:grpSp>
          <p:nvGrpSpPr>
            <p:cNvPr id="47" name="Group 47"/>
            <p:cNvGrpSpPr/>
            <p:nvPr/>
          </p:nvGrpSpPr>
          <p:grpSpPr>
            <a:xfrm>
              <a:off x="0" y="0"/>
              <a:ext cx="4346866" cy="6257236"/>
              <a:chOff x="0" y="0"/>
              <a:chExt cx="1863664" cy="2682711"/>
            </a:xfrm>
          </p:grpSpPr>
          <p:sp>
            <p:nvSpPr>
              <p:cNvPr id="48" name="Freeform 48"/>
              <p:cNvSpPr/>
              <p:nvPr/>
            </p:nvSpPr>
            <p:spPr>
              <a:xfrm>
                <a:off x="31750" y="31750"/>
                <a:ext cx="1800164" cy="2619211"/>
              </a:xfrm>
              <a:custGeom>
                <a:avLst/>
                <a:gdLst/>
                <a:ahLst/>
                <a:cxnLst/>
                <a:rect l="l" t="t" r="r" b="b"/>
                <a:pathLst>
                  <a:path w="1800164" h="2619211">
                    <a:moveTo>
                      <a:pt x="1707454" y="2619211"/>
                    </a:moveTo>
                    <a:lnTo>
                      <a:pt x="92710" y="2619211"/>
                    </a:lnTo>
                    <a:cubicBezTo>
                      <a:pt x="41910" y="2619211"/>
                      <a:pt x="0" y="2577301"/>
                      <a:pt x="0" y="2526501"/>
                    </a:cubicBezTo>
                    <a:lnTo>
                      <a:pt x="0" y="92710"/>
                    </a:lnTo>
                    <a:cubicBezTo>
                      <a:pt x="0" y="41910"/>
                      <a:pt x="41910" y="0"/>
                      <a:pt x="92710" y="0"/>
                    </a:cubicBezTo>
                    <a:lnTo>
                      <a:pt x="1706184" y="0"/>
                    </a:lnTo>
                    <a:cubicBezTo>
                      <a:pt x="1756984" y="0"/>
                      <a:pt x="1798894" y="41910"/>
                      <a:pt x="1798894" y="92710"/>
                    </a:cubicBezTo>
                    <a:lnTo>
                      <a:pt x="1798894" y="2525231"/>
                    </a:lnTo>
                    <a:cubicBezTo>
                      <a:pt x="1800164" y="2577301"/>
                      <a:pt x="1758254" y="2619211"/>
                      <a:pt x="1707454" y="2619211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id="49" name="Freeform 49"/>
              <p:cNvSpPr/>
              <p:nvPr/>
            </p:nvSpPr>
            <p:spPr>
              <a:xfrm>
                <a:off x="0" y="0"/>
                <a:ext cx="1863664" cy="2682711"/>
              </a:xfrm>
              <a:custGeom>
                <a:avLst/>
                <a:gdLst/>
                <a:ahLst/>
                <a:cxnLst/>
                <a:rect l="l" t="t" r="r" b="b"/>
                <a:pathLst>
                  <a:path w="1863664" h="2682711">
                    <a:moveTo>
                      <a:pt x="1739204" y="59690"/>
                    </a:moveTo>
                    <a:cubicBezTo>
                      <a:pt x="1774764" y="59690"/>
                      <a:pt x="1803974" y="88900"/>
                      <a:pt x="1803974" y="124460"/>
                    </a:cubicBezTo>
                    <a:lnTo>
                      <a:pt x="1803974" y="2558251"/>
                    </a:lnTo>
                    <a:cubicBezTo>
                      <a:pt x="1803974" y="2593811"/>
                      <a:pt x="1774764" y="2623021"/>
                      <a:pt x="1739204" y="2623021"/>
                    </a:cubicBezTo>
                    <a:lnTo>
                      <a:pt x="124460" y="2623021"/>
                    </a:lnTo>
                    <a:cubicBezTo>
                      <a:pt x="88900" y="2623021"/>
                      <a:pt x="59690" y="2593811"/>
                      <a:pt x="59690" y="2558251"/>
                    </a:cubicBezTo>
                    <a:lnTo>
                      <a:pt x="59690" y="124460"/>
                    </a:lnTo>
                    <a:cubicBezTo>
                      <a:pt x="59690" y="88900"/>
                      <a:pt x="88900" y="59690"/>
                      <a:pt x="124460" y="59690"/>
                    </a:cubicBezTo>
                    <a:lnTo>
                      <a:pt x="1739204" y="59690"/>
                    </a:lnTo>
                    <a:moveTo>
                      <a:pt x="1739204" y="0"/>
                    </a:moveTo>
                    <a:lnTo>
                      <a:pt x="124460" y="0"/>
                    </a:lnTo>
                    <a:cubicBezTo>
                      <a:pt x="55880" y="0"/>
                      <a:pt x="0" y="55880"/>
                      <a:pt x="0" y="124460"/>
                    </a:cubicBezTo>
                    <a:lnTo>
                      <a:pt x="0" y="2558251"/>
                    </a:lnTo>
                    <a:cubicBezTo>
                      <a:pt x="0" y="2626831"/>
                      <a:pt x="55880" y="2682711"/>
                      <a:pt x="124460" y="2682711"/>
                    </a:cubicBezTo>
                    <a:lnTo>
                      <a:pt x="1739204" y="2682711"/>
                    </a:lnTo>
                    <a:cubicBezTo>
                      <a:pt x="1807784" y="2682711"/>
                      <a:pt x="1863664" y="2626831"/>
                      <a:pt x="1863664" y="2558251"/>
                    </a:cubicBezTo>
                    <a:lnTo>
                      <a:pt x="1863664" y="124460"/>
                    </a:lnTo>
                    <a:cubicBezTo>
                      <a:pt x="1863664" y="55880"/>
                      <a:pt x="1807784" y="0"/>
                      <a:pt x="1739204" y="0"/>
                    </a:cubicBezTo>
                    <a:close/>
                  </a:path>
                </a:pathLst>
              </a:custGeom>
              <a:solidFill>
                <a:srgbClr val="F6BD50"/>
              </a:solidFill>
            </p:spPr>
          </p:sp>
        </p:grpSp>
        <p:grpSp>
          <p:nvGrpSpPr>
            <p:cNvPr id="50" name="Group 50"/>
            <p:cNvGrpSpPr/>
            <p:nvPr/>
          </p:nvGrpSpPr>
          <p:grpSpPr>
            <a:xfrm>
              <a:off x="774420" y="1752968"/>
              <a:ext cx="2787016" cy="2787016"/>
              <a:chOff x="0" y="0"/>
              <a:chExt cx="812800" cy="812800"/>
            </a:xfrm>
          </p:grpSpPr>
          <p:sp>
            <p:nvSpPr>
              <p:cNvPr id="51" name="Freeform 51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142875" cap="sq">
                <a:solidFill>
                  <a:srgbClr val="F6BD50"/>
                </a:solidFill>
                <a:prstDash val="solid"/>
                <a:miter/>
              </a:ln>
            </p:spPr>
          </p:sp>
          <p:sp>
            <p:nvSpPr>
              <p:cNvPr id="52" name="TextBox 52"/>
              <p:cNvSpPr txBox="1"/>
              <p:nvPr/>
            </p:nvSpPr>
            <p:spPr>
              <a:xfrm>
                <a:off x="76200" y="57150"/>
                <a:ext cx="660400" cy="679450"/>
              </a:xfrm>
              <a:prstGeom prst="rect">
                <a:avLst/>
              </a:prstGeom>
            </p:spPr>
            <p:txBody>
              <a:bodyPr lIns="25314" tIns="25314" rIns="25314" bIns="25314" rtlCol="0" anchor="ctr"/>
              <a:lstStyle/>
              <a:p>
                <a:pPr algn="ctr">
                  <a:lnSpc>
                    <a:spcPts val="1228"/>
                  </a:lnSpc>
                </a:pPr>
                <a:endParaRPr/>
              </a:p>
            </p:txBody>
          </p:sp>
        </p:grpSp>
        <p:sp>
          <p:nvSpPr>
            <p:cNvPr id="53" name="TextBox 53"/>
            <p:cNvSpPr txBox="1"/>
            <p:nvPr/>
          </p:nvSpPr>
          <p:spPr>
            <a:xfrm>
              <a:off x="386899" y="605060"/>
              <a:ext cx="3645955" cy="40060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2590"/>
                </a:lnSpc>
                <a:spcBef>
                  <a:spcPct val="0"/>
                </a:spcBef>
              </a:pPr>
              <a:r>
                <a:rPr lang="en-US" sz="1850">
                  <a:solidFill>
                    <a:srgbClr val="F6BD50"/>
                  </a:solidFill>
                  <a:latin typeface="Bobby Jones"/>
                  <a:ea typeface="Bobby Jones"/>
                  <a:cs typeface="Bobby Jones"/>
                  <a:sym typeface="Bobby Jones"/>
                </a:rPr>
                <a:t>atelier 3</a:t>
              </a:r>
            </a:p>
          </p:txBody>
        </p:sp>
        <p:sp>
          <p:nvSpPr>
            <p:cNvPr id="54" name="TextBox 54"/>
            <p:cNvSpPr txBox="1"/>
            <p:nvPr/>
          </p:nvSpPr>
          <p:spPr>
            <a:xfrm>
              <a:off x="152904" y="1034240"/>
              <a:ext cx="4034772" cy="55547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034"/>
                </a:lnSpc>
              </a:pPr>
              <a:r>
                <a:rPr lang="en-US" sz="2014">
                  <a:solidFill>
                    <a:srgbClr val="F6BD50"/>
                  </a:solidFill>
                  <a:latin typeface="Bobby Jones"/>
                  <a:ea typeface="Bobby Jones"/>
                  <a:cs typeface="Bobby Jones"/>
                  <a:sym typeface="Bobby Jones"/>
                </a:rPr>
                <a:t>Effets Plus </a:t>
              </a:r>
            </a:p>
            <a:p>
              <a:pPr algn="ctr">
                <a:lnSpc>
                  <a:spcPts val="1143"/>
                </a:lnSpc>
              </a:pPr>
              <a:r>
                <a:rPr lang="en-US" sz="1131">
                  <a:solidFill>
                    <a:srgbClr val="F6BD50"/>
                  </a:solidFill>
                  <a:latin typeface="Bobby Jones"/>
                  <a:ea typeface="Bobby Jones"/>
                  <a:cs typeface="Bobby Jones"/>
                  <a:sym typeface="Bobby Jones"/>
                </a:rPr>
                <a:t>Connaitre les effets des traitements</a:t>
              </a:r>
            </a:p>
          </p:txBody>
        </p:sp>
        <p:sp>
          <p:nvSpPr>
            <p:cNvPr id="55" name="TextBox 55"/>
            <p:cNvSpPr txBox="1"/>
            <p:nvPr/>
          </p:nvSpPr>
          <p:spPr>
            <a:xfrm>
              <a:off x="537135" y="5001609"/>
              <a:ext cx="3345482" cy="50197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just">
                <a:lnSpc>
                  <a:spcPts val="823"/>
                </a:lnSpc>
              </a:pPr>
              <a:r>
                <a:rPr lang="en-US" sz="601" b="1">
                  <a:solidFill>
                    <a:srgbClr val="000000"/>
                  </a:solidFill>
                  <a:latin typeface="Poppins Bold"/>
                  <a:ea typeface="Poppins Bold"/>
                  <a:cs typeface="Poppins Bold"/>
                  <a:sym typeface="Poppins Bold"/>
                </a:rPr>
                <a:t>Animateurs  possibles</a:t>
              </a:r>
            </a:p>
            <a:p>
              <a:pPr marL="119833" lvl="1" indent="-59916" algn="just">
                <a:lnSpc>
                  <a:spcPts val="760"/>
                </a:lnSpc>
                <a:buFont typeface="Arial"/>
                <a:buChar char="•"/>
              </a:pPr>
              <a:r>
                <a:rPr lang="en-US" sz="555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rPr>
                <a:t>Infirmière</a:t>
              </a:r>
            </a:p>
            <a:p>
              <a:pPr marL="119833" lvl="1" indent="-59916" algn="just">
                <a:lnSpc>
                  <a:spcPts val="760"/>
                </a:lnSpc>
                <a:buFont typeface="Arial"/>
                <a:buChar char="•"/>
              </a:pPr>
              <a:r>
                <a:rPr lang="en-US" sz="555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rPr>
                <a:t>Médecin</a:t>
              </a:r>
            </a:p>
            <a:p>
              <a:pPr marL="119833" lvl="1" indent="-59916" algn="just">
                <a:lnSpc>
                  <a:spcPts val="760"/>
                </a:lnSpc>
                <a:buFont typeface="Arial"/>
                <a:buChar char="•"/>
              </a:pPr>
              <a:r>
                <a:rPr lang="en-US" sz="555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rPr>
                <a:t>Pharmacien</a:t>
              </a:r>
            </a:p>
          </p:txBody>
        </p:sp>
        <p:sp>
          <p:nvSpPr>
            <p:cNvPr id="56" name="Freeform 56"/>
            <p:cNvSpPr/>
            <p:nvPr/>
          </p:nvSpPr>
          <p:spPr>
            <a:xfrm>
              <a:off x="2977109" y="5111047"/>
              <a:ext cx="264528" cy="288708"/>
            </a:xfrm>
            <a:custGeom>
              <a:avLst/>
              <a:gdLst/>
              <a:ahLst/>
              <a:cxnLst/>
              <a:rect l="l" t="t" r="r" b="b"/>
              <a:pathLst>
                <a:path w="264528" h="288708">
                  <a:moveTo>
                    <a:pt x="0" y="0"/>
                  </a:moveTo>
                  <a:lnTo>
                    <a:pt x="264529" y="0"/>
                  </a:lnTo>
                  <a:lnTo>
                    <a:pt x="264529" y="288707"/>
                  </a:lnTo>
                  <a:lnTo>
                    <a:pt x="0" y="28870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0">
                <a:extLst>
                  <a:ext uri="{96DAC541-7B7A-43D3-8B79-37D633B846F1}">
                    <asvg:svgBlip xmlns="" xmlns:asvg="http://schemas.microsoft.com/office/drawing/2016/SVG/main" r:embed="rId11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57" name="TextBox 57"/>
            <p:cNvSpPr txBox="1"/>
            <p:nvPr/>
          </p:nvSpPr>
          <p:spPr>
            <a:xfrm>
              <a:off x="3319811" y="5186977"/>
              <a:ext cx="562807" cy="12732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just">
                <a:lnSpc>
                  <a:spcPts val="823"/>
                </a:lnSpc>
              </a:pPr>
              <a:r>
                <a:rPr lang="en-US" sz="601" b="1">
                  <a:solidFill>
                    <a:srgbClr val="F6BD50"/>
                  </a:solidFill>
                  <a:latin typeface="Poppins Bold"/>
                  <a:ea typeface="Poppins Bold"/>
                  <a:cs typeface="Poppins Bold"/>
                  <a:sym typeface="Poppins Bold"/>
                </a:rPr>
                <a:t>1h00</a:t>
              </a:r>
            </a:p>
          </p:txBody>
        </p:sp>
        <p:sp>
          <p:nvSpPr>
            <p:cNvPr id="58" name="Freeform 58"/>
            <p:cNvSpPr/>
            <p:nvPr/>
          </p:nvSpPr>
          <p:spPr>
            <a:xfrm>
              <a:off x="1442644" y="2292363"/>
              <a:ext cx="1450568" cy="1708226"/>
            </a:xfrm>
            <a:custGeom>
              <a:avLst/>
              <a:gdLst/>
              <a:ahLst/>
              <a:cxnLst/>
              <a:rect l="l" t="t" r="r" b="b"/>
              <a:pathLst>
                <a:path w="1450568" h="1708226">
                  <a:moveTo>
                    <a:pt x="0" y="0"/>
                  </a:moveTo>
                  <a:lnTo>
                    <a:pt x="1450568" y="0"/>
                  </a:lnTo>
                  <a:lnTo>
                    <a:pt x="1450568" y="1708225"/>
                  </a:lnTo>
                  <a:lnTo>
                    <a:pt x="0" y="170822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2">
                <a:extLst>
                  <a:ext uri="{96DAC541-7B7A-43D3-8B79-37D633B846F1}">
                    <asvg:svgBlip xmlns="" xmlns:asvg="http://schemas.microsoft.com/office/drawing/2016/SVG/main" r:embed="rId13"/>
                  </a:ext>
                </a:extLst>
              </a:blip>
              <a:stretch>
                <a:fillRect/>
              </a:stretch>
            </a:blipFill>
          </p:spPr>
        </p:sp>
      </p:grpSp>
      <p:grpSp>
        <p:nvGrpSpPr>
          <p:cNvPr id="59" name="Group 59"/>
          <p:cNvGrpSpPr/>
          <p:nvPr/>
        </p:nvGrpSpPr>
        <p:grpSpPr>
          <a:xfrm>
            <a:off x="10912554" y="3001772"/>
            <a:ext cx="3264828" cy="4686876"/>
            <a:chOff x="0" y="0"/>
            <a:chExt cx="4353104" cy="6249168"/>
          </a:xfrm>
        </p:grpSpPr>
        <p:grpSp>
          <p:nvGrpSpPr>
            <p:cNvPr id="60" name="Group 60"/>
            <p:cNvGrpSpPr/>
            <p:nvPr/>
          </p:nvGrpSpPr>
          <p:grpSpPr>
            <a:xfrm>
              <a:off x="0" y="0"/>
              <a:ext cx="4353104" cy="6249168"/>
              <a:chOff x="0" y="0"/>
              <a:chExt cx="1868748" cy="2682711"/>
            </a:xfrm>
          </p:grpSpPr>
          <p:sp>
            <p:nvSpPr>
              <p:cNvPr id="61" name="Freeform 61"/>
              <p:cNvSpPr/>
              <p:nvPr/>
            </p:nvSpPr>
            <p:spPr>
              <a:xfrm>
                <a:off x="31750" y="31750"/>
                <a:ext cx="1805248" cy="2619211"/>
              </a:xfrm>
              <a:custGeom>
                <a:avLst/>
                <a:gdLst/>
                <a:ahLst/>
                <a:cxnLst/>
                <a:rect l="l" t="t" r="r" b="b"/>
                <a:pathLst>
                  <a:path w="1805248" h="2619211">
                    <a:moveTo>
                      <a:pt x="1712538" y="2619211"/>
                    </a:moveTo>
                    <a:lnTo>
                      <a:pt x="92710" y="2619211"/>
                    </a:lnTo>
                    <a:cubicBezTo>
                      <a:pt x="41910" y="2619211"/>
                      <a:pt x="0" y="2577301"/>
                      <a:pt x="0" y="2526501"/>
                    </a:cubicBezTo>
                    <a:lnTo>
                      <a:pt x="0" y="92710"/>
                    </a:lnTo>
                    <a:cubicBezTo>
                      <a:pt x="0" y="41910"/>
                      <a:pt x="41910" y="0"/>
                      <a:pt x="92710" y="0"/>
                    </a:cubicBezTo>
                    <a:lnTo>
                      <a:pt x="1711268" y="0"/>
                    </a:lnTo>
                    <a:cubicBezTo>
                      <a:pt x="1762068" y="0"/>
                      <a:pt x="1803978" y="41910"/>
                      <a:pt x="1803978" y="92710"/>
                    </a:cubicBezTo>
                    <a:lnTo>
                      <a:pt x="1803978" y="2525231"/>
                    </a:lnTo>
                    <a:cubicBezTo>
                      <a:pt x="1805248" y="2577301"/>
                      <a:pt x="1763338" y="2619211"/>
                      <a:pt x="1712538" y="2619211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id="62" name="Freeform 62"/>
              <p:cNvSpPr/>
              <p:nvPr/>
            </p:nvSpPr>
            <p:spPr>
              <a:xfrm>
                <a:off x="0" y="0"/>
                <a:ext cx="1868748" cy="2682711"/>
              </a:xfrm>
              <a:custGeom>
                <a:avLst/>
                <a:gdLst/>
                <a:ahLst/>
                <a:cxnLst/>
                <a:rect l="l" t="t" r="r" b="b"/>
                <a:pathLst>
                  <a:path w="1868748" h="2682711">
                    <a:moveTo>
                      <a:pt x="1744288" y="59690"/>
                    </a:moveTo>
                    <a:cubicBezTo>
                      <a:pt x="1779848" y="59690"/>
                      <a:pt x="1809058" y="88900"/>
                      <a:pt x="1809058" y="124460"/>
                    </a:cubicBezTo>
                    <a:lnTo>
                      <a:pt x="1809058" y="2558251"/>
                    </a:lnTo>
                    <a:cubicBezTo>
                      <a:pt x="1809058" y="2593811"/>
                      <a:pt x="1779848" y="2623021"/>
                      <a:pt x="1744288" y="2623021"/>
                    </a:cubicBezTo>
                    <a:lnTo>
                      <a:pt x="124460" y="2623021"/>
                    </a:lnTo>
                    <a:cubicBezTo>
                      <a:pt x="88900" y="2623021"/>
                      <a:pt x="59690" y="2593811"/>
                      <a:pt x="59690" y="2558251"/>
                    </a:cubicBezTo>
                    <a:lnTo>
                      <a:pt x="59690" y="124460"/>
                    </a:lnTo>
                    <a:cubicBezTo>
                      <a:pt x="59690" y="88900"/>
                      <a:pt x="88900" y="59690"/>
                      <a:pt x="124460" y="59690"/>
                    </a:cubicBezTo>
                    <a:lnTo>
                      <a:pt x="1744288" y="59690"/>
                    </a:lnTo>
                    <a:moveTo>
                      <a:pt x="1744288" y="0"/>
                    </a:moveTo>
                    <a:lnTo>
                      <a:pt x="124460" y="0"/>
                    </a:lnTo>
                    <a:cubicBezTo>
                      <a:pt x="55880" y="0"/>
                      <a:pt x="0" y="55880"/>
                      <a:pt x="0" y="124460"/>
                    </a:cubicBezTo>
                    <a:lnTo>
                      <a:pt x="0" y="2558251"/>
                    </a:lnTo>
                    <a:cubicBezTo>
                      <a:pt x="0" y="2626831"/>
                      <a:pt x="55880" y="2682711"/>
                      <a:pt x="124460" y="2682711"/>
                    </a:cubicBezTo>
                    <a:lnTo>
                      <a:pt x="1744288" y="2682711"/>
                    </a:lnTo>
                    <a:cubicBezTo>
                      <a:pt x="1812868" y="2682711"/>
                      <a:pt x="1868748" y="2626831"/>
                      <a:pt x="1868748" y="2558251"/>
                    </a:cubicBezTo>
                    <a:lnTo>
                      <a:pt x="1868748" y="124460"/>
                    </a:lnTo>
                    <a:cubicBezTo>
                      <a:pt x="1868748" y="55880"/>
                      <a:pt x="1812868" y="0"/>
                      <a:pt x="1744288" y="0"/>
                    </a:cubicBezTo>
                    <a:close/>
                  </a:path>
                </a:pathLst>
              </a:custGeom>
              <a:solidFill>
                <a:srgbClr val="75C94F"/>
              </a:solidFill>
            </p:spPr>
          </p:sp>
        </p:grpSp>
        <p:grpSp>
          <p:nvGrpSpPr>
            <p:cNvPr id="63" name="Group 63"/>
            <p:cNvGrpSpPr/>
            <p:nvPr/>
          </p:nvGrpSpPr>
          <p:grpSpPr>
            <a:xfrm>
              <a:off x="773421" y="1750707"/>
              <a:ext cx="2783422" cy="2783422"/>
              <a:chOff x="0" y="0"/>
              <a:chExt cx="812800" cy="812800"/>
            </a:xfrm>
          </p:grpSpPr>
          <p:sp>
            <p:nvSpPr>
              <p:cNvPr id="64" name="Freeform 64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142875" cap="sq">
                <a:solidFill>
                  <a:srgbClr val="75C94F"/>
                </a:solidFill>
                <a:prstDash val="solid"/>
                <a:miter/>
              </a:ln>
            </p:spPr>
          </p:sp>
          <p:sp>
            <p:nvSpPr>
              <p:cNvPr id="65" name="TextBox 65"/>
              <p:cNvSpPr txBox="1"/>
              <p:nvPr/>
            </p:nvSpPr>
            <p:spPr>
              <a:xfrm>
                <a:off x="76200" y="57150"/>
                <a:ext cx="660400" cy="679450"/>
              </a:xfrm>
              <a:prstGeom prst="rect">
                <a:avLst/>
              </a:prstGeom>
            </p:spPr>
            <p:txBody>
              <a:bodyPr lIns="25314" tIns="25314" rIns="25314" bIns="25314" rtlCol="0" anchor="ctr"/>
              <a:lstStyle/>
              <a:p>
                <a:pPr algn="ctr">
                  <a:lnSpc>
                    <a:spcPts val="1228"/>
                  </a:lnSpc>
                </a:pPr>
                <a:endParaRPr/>
              </a:p>
            </p:txBody>
          </p:sp>
        </p:grpSp>
        <p:sp>
          <p:nvSpPr>
            <p:cNvPr id="66" name="TextBox 66"/>
            <p:cNvSpPr txBox="1"/>
            <p:nvPr/>
          </p:nvSpPr>
          <p:spPr>
            <a:xfrm>
              <a:off x="386400" y="604243"/>
              <a:ext cx="3641254" cy="40012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2586"/>
                </a:lnSpc>
                <a:spcBef>
                  <a:spcPct val="0"/>
                </a:spcBef>
              </a:pPr>
              <a:r>
                <a:rPr lang="en-US" sz="1847">
                  <a:solidFill>
                    <a:srgbClr val="75C94F"/>
                  </a:solidFill>
                  <a:latin typeface="Bobby Jones"/>
                  <a:ea typeface="Bobby Jones"/>
                  <a:cs typeface="Bobby Jones"/>
                  <a:sym typeface="Bobby Jones"/>
                </a:rPr>
                <a:t>atelier 4</a:t>
              </a:r>
            </a:p>
          </p:txBody>
        </p:sp>
        <p:sp>
          <p:nvSpPr>
            <p:cNvPr id="67" name="TextBox 67"/>
            <p:cNvSpPr txBox="1"/>
            <p:nvPr/>
          </p:nvSpPr>
          <p:spPr>
            <a:xfrm>
              <a:off x="238486" y="1061518"/>
              <a:ext cx="3853292" cy="34513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710"/>
                </a:lnSpc>
              </a:pPr>
              <a:r>
                <a:rPr lang="en-US" sz="2012">
                  <a:solidFill>
                    <a:srgbClr val="75C94F"/>
                  </a:solidFill>
                  <a:latin typeface="Bobby Jones"/>
                  <a:ea typeface="Bobby Jones"/>
                  <a:cs typeface="Bobby Jones"/>
                  <a:sym typeface="Bobby Jones"/>
                </a:rPr>
                <a:t>Rester en forme</a:t>
              </a:r>
            </a:p>
          </p:txBody>
        </p:sp>
        <p:sp>
          <p:nvSpPr>
            <p:cNvPr id="68" name="TextBox 68"/>
            <p:cNvSpPr txBox="1"/>
            <p:nvPr/>
          </p:nvSpPr>
          <p:spPr>
            <a:xfrm>
              <a:off x="536443" y="4874220"/>
              <a:ext cx="3341168" cy="62649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just">
                <a:lnSpc>
                  <a:spcPts val="822"/>
                </a:lnSpc>
              </a:pPr>
              <a:r>
                <a:rPr lang="en-US" sz="600" b="1">
                  <a:solidFill>
                    <a:srgbClr val="000000"/>
                  </a:solidFill>
                  <a:latin typeface="Poppins Bold"/>
                  <a:ea typeface="Poppins Bold"/>
                  <a:cs typeface="Poppins Bold"/>
                  <a:sym typeface="Poppins Bold"/>
                </a:rPr>
                <a:t>Animateurs  possibles</a:t>
              </a:r>
            </a:p>
            <a:p>
              <a:pPr marL="119678" lvl="1" indent="-59839" algn="just">
                <a:lnSpc>
                  <a:spcPts val="759"/>
                </a:lnSpc>
                <a:buFont typeface="Arial"/>
                <a:buChar char="•"/>
              </a:pPr>
              <a:r>
                <a:rPr lang="en-US" sz="554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rPr>
                <a:t>Enseignant en Activité physique adaptée (EAPA)</a:t>
              </a:r>
            </a:p>
            <a:p>
              <a:pPr marL="119678" lvl="1" indent="-59839" algn="just">
                <a:lnSpc>
                  <a:spcPts val="759"/>
                </a:lnSpc>
                <a:buFont typeface="Arial"/>
                <a:buChar char="•"/>
              </a:pPr>
              <a:r>
                <a:rPr lang="en-US" sz="554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rPr>
                <a:t>Diététicien</a:t>
              </a:r>
            </a:p>
            <a:p>
              <a:pPr marL="119678" lvl="1" indent="-59839" algn="just">
                <a:lnSpc>
                  <a:spcPts val="759"/>
                </a:lnSpc>
                <a:buFont typeface="Arial"/>
                <a:buChar char="•"/>
              </a:pPr>
              <a:r>
                <a:rPr lang="en-US" sz="554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rPr>
                <a:t>Infirmier</a:t>
              </a:r>
            </a:p>
            <a:p>
              <a:pPr marL="119678" lvl="1" indent="-59839" algn="just">
                <a:lnSpc>
                  <a:spcPts val="759"/>
                </a:lnSpc>
                <a:buFont typeface="Arial"/>
                <a:buChar char="•"/>
              </a:pPr>
              <a:r>
                <a:rPr lang="en-US" sz="554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rPr>
                <a:t>Patient-partenaire</a:t>
              </a:r>
            </a:p>
          </p:txBody>
        </p:sp>
        <p:sp>
          <p:nvSpPr>
            <p:cNvPr id="69" name="Freeform 69"/>
            <p:cNvSpPr/>
            <p:nvPr/>
          </p:nvSpPr>
          <p:spPr>
            <a:xfrm>
              <a:off x="3123313" y="5048062"/>
              <a:ext cx="264187" cy="288335"/>
            </a:xfrm>
            <a:custGeom>
              <a:avLst/>
              <a:gdLst/>
              <a:ahLst/>
              <a:cxnLst/>
              <a:rect l="l" t="t" r="r" b="b"/>
              <a:pathLst>
                <a:path w="264187" h="288335">
                  <a:moveTo>
                    <a:pt x="0" y="0"/>
                  </a:moveTo>
                  <a:lnTo>
                    <a:pt x="264188" y="0"/>
                  </a:lnTo>
                  <a:lnTo>
                    <a:pt x="264188" y="288335"/>
                  </a:lnTo>
                  <a:lnTo>
                    <a:pt x="0" y="28833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4">
                <a:extLst>
                  <a:ext uri="{96DAC541-7B7A-43D3-8B79-37D633B846F1}">
                    <asvg:svgBlip xmlns="" xmlns:asvg="http://schemas.microsoft.com/office/drawing/2016/SVG/main" r:embed="rId15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70" name="TextBox 70"/>
            <p:cNvSpPr txBox="1"/>
            <p:nvPr/>
          </p:nvSpPr>
          <p:spPr>
            <a:xfrm>
              <a:off x="3465573" y="5123882"/>
              <a:ext cx="562081" cy="12716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just">
                <a:lnSpc>
                  <a:spcPts val="822"/>
                </a:lnSpc>
              </a:pPr>
              <a:r>
                <a:rPr lang="en-US" sz="600" b="1">
                  <a:solidFill>
                    <a:srgbClr val="75C94F"/>
                  </a:solidFill>
                  <a:latin typeface="Poppins Bold"/>
                  <a:ea typeface="Poppins Bold"/>
                  <a:cs typeface="Poppins Bold"/>
                  <a:sym typeface="Poppins Bold"/>
                </a:rPr>
                <a:t>1h00</a:t>
              </a:r>
            </a:p>
          </p:txBody>
        </p:sp>
        <p:sp>
          <p:nvSpPr>
            <p:cNvPr id="71" name="Freeform 71"/>
            <p:cNvSpPr/>
            <p:nvPr/>
          </p:nvSpPr>
          <p:spPr>
            <a:xfrm>
              <a:off x="1297098" y="2262964"/>
              <a:ext cx="1758908" cy="1758908"/>
            </a:xfrm>
            <a:custGeom>
              <a:avLst/>
              <a:gdLst/>
              <a:ahLst/>
              <a:cxnLst/>
              <a:rect l="l" t="t" r="r" b="b"/>
              <a:pathLst>
                <a:path w="1758908" h="1758908">
                  <a:moveTo>
                    <a:pt x="0" y="0"/>
                  </a:moveTo>
                  <a:lnTo>
                    <a:pt x="1758908" y="0"/>
                  </a:lnTo>
                  <a:lnTo>
                    <a:pt x="1758908" y="1758908"/>
                  </a:lnTo>
                  <a:lnTo>
                    <a:pt x="0" y="175890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6">
                <a:extLst>
                  <a:ext uri="{96DAC541-7B7A-43D3-8B79-37D633B846F1}">
                    <asvg:svgBlip xmlns="" xmlns:asvg="http://schemas.microsoft.com/office/drawing/2016/SVG/main" r:embed="rId17"/>
                  </a:ext>
                </a:extLst>
              </a:blip>
              <a:stretch>
                <a:fillRect/>
              </a:stretch>
            </a:blipFill>
          </p:spPr>
        </p:sp>
      </p:grpSp>
      <p:grpSp>
        <p:nvGrpSpPr>
          <p:cNvPr id="72" name="Group 72"/>
          <p:cNvGrpSpPr/>
          <p:nvPr/>
        </p:nvGrpSpPr>
        <p:grpSpPr>
          <a:xfrm>
            <a:off x="14339306" y="3001772"/>
            <a:ext cx="3245779" cy="4686876"/>
            <a:chOff x="0" y="0"/>
            <a:chExt cx="4327705" cy="6249168"/>
          </a:xfrm>
        </p:grpSpPr>
        <p:grpSp>
          <p:nvGrpSpPr>
            <p:cNvPr id="73" name="Group 73"/>
            <p:cNvGrpSpPr/>
            <p:nvPr/>
          </p:nvGrpSpPr>
          <p:grpSpPr>
            <a:xfrm>
              <a:off x="0" y="0"/>
              <a:ext cx="4327705" cy="6249168"/>
              <a:chOff x="0" y="0"/>
              <a:chExt cx="1857845" cy="2682711"/>
            </a:xfrm>
          </p:grpSpPr>
          <p:sp>
            <p:nvSpPr>
              <p:cNvPr id="74" name="Freeform 74"/>
              <p:cNvSpPr/>
              <p:nvPr/>
            </p:nvSpPr>
            <p:spPr>
              <a:xfrm>
                <a:off x="31750" y="31750"/>
                <a:ext cx="1794345" cy="2619211"/>
              </a:xfrm>
              <a:custGeom>
                <a:avLst/>
                <a:gdLst/>
                <a:ahLst/>
                <a:cxnLst/>
                <a:rect l="l" t="t" r="r" b="b"/>
                <a:pathLst>
                  <a:path w="1794345" h="2619211">
                    <a:moveTo>
                      <a:pt x="1701635" y="2619211"/>
                    </a:moveTo>
                    <a:lnTo>
                      <a:pt x="92710" y="2619211"/>
                    </a:lnTo>
                    <a:cubicBezTo>
                      <a:pt x="41910" y="2619211"/>
                      <a:pt x="0" y="2577301"/>
                      <a:pt x="0" y="2526501"/>
                    </a:cubicBezTo>
                    <a:lnTo>
                      <a:pt x="0" y="92710"/>
                    </a:lnTo>
                    <a:cubicBezTo>
                      <a:pt x="0" y="41910"/>
                      <a:pt x="41910" y="0"/>
                      <a:pt x="92710" y="0"/>
                    </a:cubicBezTo>
                    <a:lnTo>
                      <a:pt x="1700365" y="0"/>
                    </a:lnTo>
                    <a:cubicBezTo>
                      <a:pt x="1751165" y="0"/>
                      <a:pt x="1793075" y="41910"/>
                      <a:pt x="1793075" y="92710"/>
                    </a:cubicBezTo>
                    <a:lnTo>
                      <a:pt x="1793075" y="2525231"/>
                    </a:lnTo>
                    <a:cubicBezTo>
                      <a:pt x="1794345" y="2577301"/>
                      <a:pt x="1752435" y="2619211"/>
                      <a:pt x="1701635" y="2619211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id="75" name="Freeform 75"/>
              <p:cNvSpPr/>
              <p:nvPr/>
            </p:nvSpPr>
            <p:spPr>
              <a:xfrm>
                <a:off x="0" y="0"/>
                <a:ext cx="1857845" cy="2682711"/>
              </a:xfrm>
              <a:custGeom>
                <a:avLst/>
                <a:gdLst/>
                <a:ahLst/>
                <a:cxnLst/>
                <a:rect l="l" t="t" r="r" b="b"/>
                <a:pathLst>
                  <a:path w="1857845" h="2682711">
                    <a:moveTo>
                      <a:pt x="1733385" y="59690"/>
                    </a:moveTo>
                    <a:cubicBezTo>
                      <a:pt x="1768945" y="59690"/>
                      <a:pt x="1798155" y="88900"/>
                      <a:pt x="1798155" y="124460"/>
                    </a:cubicBezTo>
                    <a:lnTo>
                      <a:pt x="1798155" y="2558251"/>
                    </a:lnTo>
                    <a:cubicBezTo>
                      <a:pt x="1798155" y="2593811"/>
                      <a:pt x="1768945" y="2623021"/>
                      <a:pt x="1733385" y="2623021"/>
                    </a:cubicBezTo>
                    <a:lnTo>
                      <a:pt x="124460" y="2623021"/>
                    </a:lnTo>
                    <a:cubicBezTo>
                      <a:pt x="88900" y="2623021"/>
                      <a:pt x="59690" y="2593811"/>
                      <a:pt x="59690" y="2558251"/>
                    </a:cubicBezTo>
                    <a:lnTo>
                      <a:pt x="59690" y="124460"/>
                    </a:lnTo>
                    <a:cubicBezTo>
                      <a:pt x="59690" y="88900"/>
                      <a:pt x="88900" y="59690"/>
                      <a:pt x="124460" y="59690"/>
                    </a:cubicBezTo>
                    <a:lnTo>
                      <a:pt x="1733385" y="59690"/>
                    </a:lnTo>
                    <a:moveTo>
                      <a:pt x="1733385" y="0"/>
                    </a:moveTo>
                    <a:lnTo>
                      <a:pt x="124460" y="0"/>
                    </a:lnTo>
                    <a:cubicBezTo>
                      <a:pt x="55880" y="0"/>
                      <a:pt x="0" y="55880"/>
                      <a:pt x="0" y="124460"/>
                    </a:cubicBezTo>
                    <a:lnTo>
                      <a:pt x="0" y="2558251"/>
                    </a:lnTo>
                    <a:cubicBezTo>
                      <a:pt x="0" y="2626831"/>
                      <a:pt x="55880" y="2682711"/>
                      <a:pt x="124460" y="2682711"/>
                    </a:cubicBezTo>
                    <a:lnTo>
                      <a:pt x="1733385" y="2682711"/>
                    </a:lnTo>
                    <a:cubicBezTo>
                      <a:pt x="1801965" y="2682711"/>
                      <a:pt x="1857845" y="2626831"/>
                      <a:pt x="1857845" y="2558251"/>
                    </a:cubicBezTo>
                    <a:lnTo>
                      <a:pt x="1857845" y="124460"/>
                    </a:lnTo>
                    <a:cubicBezTo>
                      <a:pt x="1857845" y="55880"/>
                      <a:pt x="1801965" y="0"/>
                      <a:pt x="1733385" y="0"/>
                    </a:cubicBezTo>
                    <a:close/>
                  </a:path>
                </a:pathLst>
              </a:custGeom>
              <a:solidFill>
                <a:srgbClr val="8C98FE"/>
              </a:solidFill>
            </p:spPr>
          </p:sp>
        </p:grpSp>
        <p:grpSp>
          <p:nvGrpSpPr>
            <p:cNvPr id="76" name="Group 76"/>
            <p:cNvGrpSpPr/>
            <p:nvPr/>
          </p:nvGrpSpPr>
          <p:grpSpPr>
            <a:xfrm>
              <a:off x="748023" y="1750707"/>
              <a:ext cx="2783422" cy="2783422"/>
              <a:chOff x="0" y="0"/>
              <a:chExt cx="812800" cy="812800"/>
            </a:xfrm>
          </p:grpSpPr>
          <p:sp>
            <p:nvSpPr>
              <p:cNvPr id="77" name="Freeform 77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142875" cap="sq">
                <a:solidFill>
                  <a:srgbClr val="8C98FE"/>
                </a:solidFill>
                <a:prstDash val="solid"/>
                <a:miter/>
              </a:ln>
            </p:spPr>
          </p:sp>
          <p:sp>
            <p:nvSpPr>
              <p:cNvPr id="78" name="TextBox 78"/>
              <p:cNvSpPr txBox="1"/>
              <p:nvPr/>
            </p:nvSpPr>
            <p:spPr>
              <a:xfrm>
                <a:off x="76200" y="57150"/>
                <a:ext cx="660400" cy="679450"/>
              </a:xfrm>
              <a:prstGeom prst="rect">
                <a:avLst/>
              </a:prstGeom>
            </p:spPr>
            <p:txBody>
              <a:bodyPr lIns="25314" tIns="25314" rIns="25314" bIns="25314" rtlCol="0" anchor="ctr"/>
              <a:lstStyle/>
              <a:p>
                <a:pPr algn="ctr">
                  <a:lnSpc>
                    <a:spcPts val="1228"/>
                  </a:lnSpc>
                </a:pPr>
                <a:endParaRPr/>
              </a:p>
            </p:txBody>
          </p:sp>
        </p:grpSp>
        <p:sp>
          <p:nvSpPr>
            <p:cNvPr id="79" name="TextBox 79"/>
            <p:cNvSpPr txBox="1"/>
            <p:nvPr/>
          </p:nvSpPr>
          <p:spPr>
            <a:xfrm>
              <a:off x="361002" y="604243"/>
              <a:ext cx="3641254" cy="40012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2586"/>
                </a:lnSpc>
                <a:spcBef>
                  <a:spcPct val="0"/>
                </a:spcBef>
              </a:pPr>
              <a:r>
                <a:rPr lang="en-US" sz="1847">
                  <a:solidFill>
                    <a:srgbClr val="8C98FE"/>
                  </a:solidFill>
                  <a:latin typeface="Bobby Jones"/>
                  <a:ea typeface="Bobby Jones"/>
                  <a:cs typeface="Bobby Jones"/>
                  <a:sym typeface="Bobby Jones"/>
                </a:rPr>
                <a:t>atelier 5 </a:t>
              </a:r>
            </a:p>
          </p:txBody>
        </p:sp>
        <p:sp>
          <p:nvSpPr>
            <p:cNvPr id="80" name="TextBox 80"/>
            <p:cNvSpPr txBox="1"/>
            <p:nvPr/>
          </p:nvSpPr>
          <p:spPr>
            <a:xfrm>
              <a:off x="293110" y="1061518"/>
              <a:ext cx="3725043" cy="34501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708"/>
                </a:lnSpc>
              </a:pPr>
              <a:r>
                <a:rPr lang="en-US" sz="2010">
                  <a:solidFill>
                    <a:srgbClr val="8C98FE"/>
                  </a:solidFill>
                  <a:latin typeface="Bobby Jones"/>
                  <a:ea typeface="Bobby Jones"/>
                  <a:cs typeface="Bobby Jones"/>
                  <a:sym typeface="Bobby Jones"/>
                </a:rPr>
                <a:t>Accueillir mes émotions</a:t>
              </a:r>
            </a:p>
          </p:txBody>
        </p:sp>
        <p:sp>
          <p:nvSpPr>
            <p:cNvPr id="81" name="TextBox 81"/>
            <p:cNvSpPr txBox="1"/>
            <p:nvPr/>
          </p:nvSpPr>
          <p:spPr>
            <a:xfrm>
              <a:off x="511044" y="4995147"/>
              <a:ext cx="3341168" cy="50133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just">
                <a:lnSpc>
                  <a:spcPts val="822"/>
                </a:lnSpc>
              </a:pPr>
              <a:r>
                <a:rPr lang="en-US" sz="600" b="1">
                  <a:solidFill>
                    <a:srgbClr val="000000"/>
                  </a:solidFill>
                  <a:latin typeface="Poppins Bold"/>
                  <a:ea typeface="Poppins Bold"/>
                  <a:cs typeface="Poppins Bold"/>
                  <a:sym typeface="Poppins Bold"/>
                </a:rPr>
                <a:t>Animateurs  possibles</a:t>
              </a:r>
            </a:p>
            <a:p>
              <a:pPr marL="119678" lvl="1" indent="-59839" algn="just">
                <a:lnSpc>
                  <a:spcPts val="759"/>
                </a:lnSpc>
                <a:buFont typeface="Arial"/>
                <a:buChar char="•"/>
              </a:pPr>
              <a:r>
                <a:rPr lang="en-US" sz="554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rPr>
                <a:t>Psychologue</a:t>
              </a:r>
            </a:p>
            <a:p>
              <a:pPr marL="119678" lvl="1" indent="-59839" algn="just">
                <a:lnSpc>
                  <a:spcPts val="759"/>
                </a:lnSpc>
                <a:buFont typeface="Arial"/>
                <a:buChar char="•"/>
              </a:pPr>
              <a:r>
                <a:rPr lang="en-US" sz="554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rPr>
                <a:t>Infirmier</a:t>
              </a:r>
            </a:p>
            <a:p>
              <a:pPr marL="119678" lvl="1" indent="-59839" algn="just">
                <a:lnSpc>
                  <a:spcPts val="759"/>
                </a:lnSpc>
                <a:buFont typeface="Arial"/>
                <a:buChar char="•"/>
              </a:pPr>
              <a:r>
                <a:rPr lang="en-US" sz="554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rPr>
                <a:t>Patient-partenaire</a:t>
              </a:r>
            </a:p>
          </p:txBody>
        </p:sp>
        <p:sp>
          <p:nvSpPr>
            <p:cNvPr id="82" name="Freeform 82"/>
            <p:cNvSpPr/>
            <p:nvPr/>
          </p:nvSpPr>
          <p:spPr>
            <a:xfrm>
              <a:off x="2947872" y="5106411"/>
              <a:ext cx="264187" cy="288335"/>
            </a:xfrm>
            <a:custGeom>
              <a:avLst/>
              <a:gdLst/>
              <a:ahLst/>
              <a:cxnLst/>
              <a:rect l="l" t="t" r="r" b="b"/>
              <a:pathLst>
                <a:path w="264187" h="288335">
                  <a:moveTo>
                    <a:pt x="0" y="0"/>
                  </a:moveTo>
                  <a:lnTo>
                    <a:pt x="264187" y="0"/>
                  </a:lnTo>
                  <a:lnTo>
                    <a:pt x="264187" y="288336"/>
                  </a:lnTo>
                  <a:lnTo>
                    <a:pt x="0" y="28833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8">
                <a:extLst>
                  <a:ext uri="{96DAC541-7B7A-43D3-8B79-37D633B846F1}">
                    <asvg:svgBlip xmlns="" xmlns:asvg="http://schemas.microsoft.com/office/drawing/2016/SVG/main" r:embed="rId19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83" name="TextBox 83"/>
            <p:cNvSpPr txBox="1"/>
            <p:nvPr/>
          </p:nvSpPr>
          <p:spPr>
            <a:xfrm>
              <a:off x="3290132" y="5182232"/>
              <a:ext cx="562081" cy="12716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just">
                <a:lnSpc>
                  <a:spcPts val="822"/>
                </a:lnSpc>
              </a:pPr>
              <a:r>
                <a:rPr lang="en-US" sz="600" b="1">
                  <a:solidFill>
                    <a:srgbClr val="7282F4"/>
                  </a:solidFill>
                  <a:latin typeface="Poppins Bold"/>
                  <a:ea typeface="Poppins Bold"/>
                  <a:cs typeface="Poppins Bold"/>
                  <a:sym typeface="Poppins Bold"/>
                </a:rPr>
                <a:t>1h30</a:t>
              </a:r>
            </a:p>
          </p:txBody>
        </p:sp>
        <p:sp>
          <p:nvSpPr>
            <p:cNvPr id="84" name="Freeform 84"/>
            <p:cNvSpPr/>
            <p:nvPr/>
          </p:nvSpPr>
          <p:spPr>
            <a:xfrm>
              <a:off x="1260280" y="2155488"/>
              <a:ext cx="1758908" cy="1938191"/>
            </a:xfrm>
            <a:custGeom>
              <a:avLst/>
              <a:gdLst/>
              <a:ahLst/>
              <a:cxnLst/>
              <a:rect l="l" t="t" r="r" b="b"/>
              <a:pathLst>
                <a:path w="1758908" h="1938191">
                  <a:moveTo>
                    <a:pt x="0" y="0"/>
                  </a:moveTo>
                  <a:lnTo>
                    <a:pt x="1758908" y="0"/>
                  </a:lnTo>
                  <a:lnTo>
                    <a:pt x="1758908" y="1938191"/>
                  </a:lnTo>
                  <a:lnTo>
                    <a:pt x="0" y="193819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0">
                <a:extLst>
                  <a:ext uri="{96DAC541-7B7A-43D3-8B79-37D633B846F1}">
                    <asvg:svgBlip xmlns="" xmlns:asvg="http://schemas.microsoft.com/office/drawing/2016/SVG/main" r:embed="rId21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85" name="TextBox 85"/>
          <p:cNvSpPr txBox="1"/>
          <p:nvPr/>
        </p:nvSpPr>
        <p:spPr>
          <a:xfrm>
            <a:off x="758508" y="1691946"/>
            <a:ext cx="3048211" cy="4641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17"/>
              </a:lnSpc>
            </a:pPr>
            <a:r>
              <a:rPr lang="en-US" sz="2726" spc="215">
                <a:solidFill>
                  <a:srgbClr val="E4E4E4"/>
                </a:solidFill>
                <a:latin typeface="Montserrat"/>
                <a:ea typeface="Montserrat"/>
                <a:cs typeface="Montserrat"/>
                <a:sym typeface="Montserrat"/>
              </a:rPr>
              <a:t>ATELIERS</a:t>
            </a:r>
          </a:p>
        </p:txBody>
      </p:sp>
      <p:sp>
        <p:nvSpPr>
          <p:cNvPr id="86" name="TextBox 86"/>
          <p:cNvSpPr txBox="1"/>
          <p:nvPr/>
        </p:nvSpPr>
        <p:spPr>
          <a:xfrm>
            <a:off x="801938" y="526228"/>
            <a:ext cx="2828458" cy="4641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17"/>
              </a:lnSpc>
            </a:pPr>
            <a:r>
              <a:rPr lang="en-US" sz="2726" spc="215">
                <a:solidFill>
                  <a:srgbClr val="231F20"/>
                </a:solidFill>
                <a:latin typeface="Montserrat"/>
                <a:ea typeface="Montserrat"/>
                <a:cs typeface="Montserrat"/>
                <a:sym typeface="Montserrat"/>
              </a:rPr>
              <a:t>MALLETTE</a:t>
            </a:r>
          </a:p>
        </p:txBody>
      </p:sp>
      <p:sp>
        <p:nvSpPr>
          <p:cNvPr id="87" name="TextBox 87"/>
          <p:cNvSpPr txBox="1"/>
          <p:nvPr/>
        </p:nvSpPr>
        <p:spPr>
          <a:xfrm>
            <a:off x="758508" y="9177577"/>
            <a:ext cx="3048211" cy="4641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17"/>
              </a:lnSpc>
            </a:pPr>
            <a:r>
              <a:rPr lang="en-US" sz="2726" spc="215">
                <a:solidFill>
                  <a:srgbClr val="231F20"/>
                </a:solidFill>
                <a:latin typeface="Montserrat"/>
                <a:ea typeface="Montserrat"/>
                <a:cs typeface="Montserrat"/>
                <a:sym typeface="Montserrat"/>
              </a:rPr>
              <a:t>RESSOURCES</a:t>
            </a:r>
          </a:p>
        </p:txBody>
      </p:sp>
      <p:sp>
        <p:nvSpPr>
          <p:cNvPr id="88" name="Freeform 23"/>
          <p:cNvSpPr/>
          <p:nvPr/>
        </p:nvSpPr>
        <p:spPr>
          <a:xfrm>
            <a:off x="14284704" y="9334500"/>
            <a:ext cx="3194623" cy="701829"/>
          </a:xfrm>
          <a:custGeom>
            <a:avLst/>
            <a:gdLst/>
            <a:ahLst/>
            <a:cxnLst/>
            <a:rect l="l" t="t" r="r" b="b"/>
            <a:pathLst>
              <a:path w="4157483" h="956221">
                <a:moveTo>
                  <a:pt x="0" y="0"/>
                </a:moveTo>
                <a:lnTo>
                  <a:pt x="4157483" y="0"/>
                </a:lnTo>
                <a:lnTo>
                  <a:pt x="4157483" y="956221"/>
                </a:lnTo>
                <a:lnTo>
                  <a:pt x="0" y="956221"/>
                </a:lnTo>
                <a:lnTo>
                  <a:pt x="0" y="0"/>
                </a:lnTo>
                <a:close/>
              </a:path>
            </a:pathLst>
          </a:custGeom>
          <a:blipFill>
            <a:blip r:embed="rId22"/>
            <a:stretch>
              <a:fillRect/>
            </a:stretch>
          </a:blipFill>
        </p:spPr>
      </p:sp>
      <p:sp>
        <p:nvSpPr>
          <p:cNvPr id="89" name="ZoneTexte 88"/>
          <p:cNvSpPr txBox="1"/>
          <p:nvPr/>
        </p:nvSpPr>
        <p:spPr>
          <a:xfrm>
            <a:off x="228600" y="9955768"/>
            <a:ext cx="66612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CNRC - 02.10.2025</a:t>
            </a:r>
            <a:endParaRPr lang="fr-FR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321329" y="212724"/>
            <a:ext cx="17600931" cy="5129460"/>
            <a:chOff x="0" y="0"/>
            <a:chExt cx="6481916" cy="188903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481916" cy="1889033"/>
            </a:xfrm>
            <a:custGeom>
              <a:avLst/>
              <a:gdLst/>
              <a:ahLst/>
              <a:cxnLst/>
              <a:rect l="l" t="t" r="r" b="b"/>
              <a:pathLst>
                <a:path w="6481916" h="1889033">
                  <a:moveTo>
                    <a:pt x="22433" y="0"/>
                  </a:moveTo>
                  <a:lnTo>
                    <a:pt x="6459484" y="0"/>
                  </a:lnTo>
                  <a:cubicBezTo>
                    <a:pt x="6471873" y="0"/>
                    <a:pt x="6481916" y="10044"/>
                    <a:pt x="6481916" y="22433"/>
                  </a:cubicBezTo>
                  <a:lnTo>
                    <a:pt x="6481916" y="1866600"/>
                  </a:lnTo>
                  <a:cubicBezTo>
                    <a:pt x="6481916" y="1878989"/>
                    <a:pt x="6471873" y="1889033"/>
                    <a:pt x="6459484" y="1889033"/>
                  </a:cubicBezTo>
                  <a:lnTo>
                    <a:pt x="22433" y="1889033"/>
                  </a:lnTo>
                  <a:cubicBezTo>
                    <a:pt x="10044" y="1889033"/>
                    <a:pt x="0" y="1878989"/>
                    <a:pt x="0" y="1866600"/>
                  </a:cubicBezTo>
                  <a:lnTo>
                    <a:pt x="0" y="22433"/>
                  </a:lnTo>
                  <a:cubicBezTo>
                    <a:pt x="0" y="10044"/>
                    <a:pt x="10044" y="0"/>
                    <a:pt x="22433" y="0"/>
                  </a:cubicBezTo>
                  <a:close/>
                </a:path>
              </a:pathLst>
            </a:custGeom>
            <a:solidFill>
              <a:srgbClr val="E4E4E4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6481916" cy="19271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321329" y="1056159"/>
            <a:ext cx="17600931" cy="8626852"/>
            <a:chOff x="0" y="0"/>
            <a:chExt cx="6481916" cy="3177021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6481916" cy="3177021"/>
            </a:xfrm>
            <a:custGeom>
              <a:avLst/>
              <a:gdLst/>
              <a:ahLst/>
              <a:cxnLst/>
              <a:rect l="l" t="t" r="r" b="b"/>
              <a:pathLst>
                <a:path w="6481916" h="3177021">
                  <a:moveTo>
                    <a:pt x="22433" y="0"/>
                  </a:moveTo>
                  <a:lnTo>
                    <a:pt x="6459484" y="0"/>
                  </a:lnTo>
                  <a:cubicBezTo>
                    <a:pt x="6471873" y="0"/>
                    <a:pt x="6481916" y="10044"/>
                    <a:pt x="6481916" y="22433"/>
                  </a:cubicBezTo>
                  <a:lnTo>
                    <a:pt x="6481916" y="3154589"/>
                  </a:lnTo>
                  <a:cubicBezTo>
                    <a:pt x="6481916" y="3166978"/>
                    <a:pt x="6471873" y="3177021"/>
                    <a:pt x="6459484" y="3177021"/>
                  </a:cubicBezTo>
                  <a:lnTo>
                    <a:pt x="22433" y="3177021"/>
                  </a:lnTo>
                  <a:cubicBezTo>
                    <a:pt x="10044" y="3177021"/>
                    <a:pt x="0" y="3166978"/>
                    <a:pt x="0" y="3154589"/>
                  </a:cubicBezTo>
                  <a:lnTo>
                    <a:pt x="0" y="22433"/>
                  </a:lnTo>
                  <a:cubicBezTo>
                    <a:pt x="0" y="10044"/>
                    <a:pt x="10044" y="0"/>
                    <a:pt x="22433" y="0"/>
                  </a:cubicBezTo>
                  <a:close/>
                </a:path>
              </a:pathLst>
            </a:custGeom>
            <a:solidFill>
              <a:srgbClr val="E7C3D2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38100"/>
              <a:ext cx="6481916" cy="321512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321329" y="1233637"/>
            <a:ext cx="3789675" cy="684557"/>
            <a:chOff x="0" y="0"/>
            <a:chExt cx="998104" cy="18029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998104" cy="180295"/>
            </a:xfrm>
            <a:custGeom>
              <a:avLst/>
              <a:gdLst/>
              <a:ahLst/>
              <a:cxnLst/>
              <a:rect l="l" t="t" r="r" b="b"/>
              <a:pathLst>
                <a:path w="998104" h="180295">
                  <a:moveTo>
                    <a:pt x="90147" y="0"/>
                  </a:moveTo>
                  <a:lnTo>
                    <a:pt x="907956" y="0"/>
                  </a:lnTo>
                  <a:cubicBezTo>
                    <a:pt x="931865" y="0"/>
                    <a:pt x="954794" y="9498"/>
                    <a:pt x="971700" y="26404"/>
                  </a:cubicBezTo>
                  <a:cubicBezTo>
                    <a:pt x="988606" y="43309"/>
                    <a:pt x="998104" y="66239"/>
                    <a:pt x="998104" y="90147"/>
                  </a:cubicBezTo>
                  <a:lnTo>
                    <a:pt x="998104" y="90147"/>
                  </a:lnTo>
                  <a:cubicBezTo>
                    <a:pt x="998104" y="114056"/>
                    <a:pt x="988606" y="136985"/>
                    <a:pt x="971700" y="153891"/>
                  </a:cubicBezTo>
                  <a:cubicBezTo>
                    <a:pt x="954794" y="170797"/>
                    <a:pt x="931865" y="180295"/>
                    <a:pt x="907956" y="180295"/>
                  </a:cubicBezTo>
                  <a:lnTo>
                    <a:pt x="90147" y="180295"/>
                  </a:lnTo>
                  <a:cubicBezTo>
                    <a:pt x="66239" y="180295"/>
                    <a:pt x="43309" y="170797"/>
                    <a:pt x="26404" y="153891"/>
                  </a:cubicBezTo>
                  <a:cubicBezTo>
                    <a:pt x="9498" y="136985"/>
                    <a:pt x="0" y="114056"/>
                    <a:pt x="0" y="90147"/>
                  </a:cubicBezTo>
                  <a:lnTo>
                    <a:pt x="0" y="90147"/>
                  </a:lnTo>
                  <a:cubicBezTo>
                    <a:pt x="0" y="66239"/>
                    <a:pt x="9498" y="43309"/>
                    <a:pt x="26404" y="26404"/>
                  </a:cubicBezTo>
                  <a:cubicBezTo>
                    <a:pt x="43309" y="9498"/>
                    <a:pt x="66239" y="0"/>
                    <a:pt x="90147" y="0"/>
                  </a:cubicBezTo>
                  <a:close/>
                </a:path>
              </a:pathLst>
            </a:custGeom>
            <a:solidFill>
              <a:srgbClr val="2D7C82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0" y="-38100"/>
              <a:ext cx="998104" cy="21839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321329" y="285877"/>
            <a:ext cx="3789675" cy="684557"/>
            <a:chOff x="0" y="0"/>
            <a:chExt cx="998104" cy="180295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998104" cy="180295"/>
            </a:xfrm>
            <a:custGeom>
              <a:avLst/>
              <a:gdLst/>
              <a:ahLst/>
              <a:cxnLst/>
              <a:rect l="l" t="t" r="r" b="b"/>
              <a:pathLst>
                <a:path w="998104" h="180295">
                  <a:moveTo>
                    <a:pt x="90147" y="0"/>
                  </a:moveTo>
                  <a:lnTo>
                    <a:pt x="907956" y="0"/>
                  </a:lnTo>
                  <a:cubicBezTo>
                    <a:pt x="931865" y="0"/>
                    <a:pt x="954794" y="9498"/>
                    <a:pt x="971700" y="26404"/>
                  </a:cubicBezTo>
                  <a:cubicBezTo>
                    <a:pt x="988606" y="43309"/>
                    <a:pt x="998104" y="66239"/>
                    <a:pt x="998104" y="90147"/>
                  </a:cubicBezTo>
                  <a:lnTo>
                    <a:pt x="998104" y="90147"/>
                  </a:lnTo>
                  <a:cubicBezTo>
                    <a:pt x="998104" y="114056"/>
                    <a:pt x="988606" y="136985"/>
                    <a:pt x="971700" y="153891"/>
                  </a:cubicBezTo>
                  <a:cubicBezTo>
                    <a:pt x="954794" y="170797"/>
                    <a:pt x="931865" y="180295"/>
                    <a:pt x="907956" y="180295"/>
                  </a:cubicBezTo>
                  <a:lnTo>
                    <a:pt x="90147" y="180295"/>
                  </a:lnTo>
                  <a:cubicBezTo>
                    <a:pt x="66239" y="180295"/>
                    <a:pt x="43309" y="170797"/>
                    <a:pt x="26404" y="153891"/>
                  </a:cubicBezTo>
                  <a:cubicBezTo>
                    <a:pt x="9498" y="136985"/>
                    <a:pt x="0" y="114056"/>
                    <a:pt x="0" y="90147"/>
                  </a:cubicBezTo>
                  <a:lnTo>
                    <a:pt x="0" y="90147"/>
                  </a:lnTo>
                  <a:cubicBezTo>
                    <a:pt x="0" y="66239"/>
                    <a:pt x="9498" y="43309"/>
                    <a:pt x="26404" y="26404"/>
                  </a:cubicBezTo>
                  <a:cubicBezTo>
                    <a:pt x="43309" y="9498"/>
                    <a:pt x="66239" y="0"/>
                    <a:pt x="90147" y="0"/>
                  </a:cubicBez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</p:spPr>
        </p:sp>
        <p:sp>
          <p:nvSpPr>
            <p:cNvPr id="13" name="TextBox 13"/>
            <p:cNvSpPr txBox="1"/>
            <p:nvPr/>
          </p:nvSpPr>
          <p:spPr>
            <a:xfrm>
              <a:off x="0" y="-38100"/>
              <a:ext cx="998104" cy="21839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321329" y="9098410"/>
            <a:ext cx="17600931" cy="975866"/>
            <a:chOff x="0" y="0"/>
            <a:chExt cx="6481916" cy="359383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6481916" cy="359383"/>
            </a:xfrm>
            <a:custGeom>
              <a:avLst/>
              <a:gdLst/>
              <a:ahLst/>
              <a:cxnLst/>
              <a:rect l="l" t="t" r="r" b="b"/>
              <a:pathLst>
                <a:path w="6481916" h="359383">
                  <a:moveTo>
                    <a:pt x="22433" y="0"/>
                  </a:moveTo>
                  <a:lnTo>
                    <a:pt x="6459484" y="0"/>
                  </a:lnTo>
                  <a:cubicBezTo>
                    <a:pt x="6471873" y="0"/>
                    <a:pt x="6481916" y="10044"/>
                    <a:pt x="6481916" y="22433"/>
                  </a:cubicBezTo>
                  <a:lnTo>
                    <a:pt x="6481916" y="336950"/>
                  </a:lnTo>
                  <a:cubicBezTo>
                    <a:pt x="6481916" y="349340"/>
                    <a:pt x="6471873" y="359383"/>
                    <a:pt x="6459484" y="359383"/>
                  </a:cubicBezTo>
                  <a:lnTo>
                    <a:pt x="22433" y="359383"/>
                  </a:lnTo>
                  <a:cubicBezTo>
                    <a:pt x="10044" y="359383"/>
                    <a:pt x="0" y="349340"/>
                    <a:pt x="0" y="336950"/>
                  </a:cubicBezTo>
                  <a:lnTo>
                    <a:pt x="0" y="22433"/>
                  </a:lnTo>
                  <a:cubicBezTo>
                    <a:pt x="0" y="10044"/>
                    <a:pt x="10044" y="0"/>
                    <a:pt x="22433" y="0"/>
                  </a:cubicBezTo>
                  <a:close/>
                </a:path>
              </a:pathLst>
            </a:custGeom>
            <a:solidFill>
              <a:srgbClr val="E28588"/>
            </a:solidFill>
          </p:spPr>
        </p:sp>
        <p:sp>
          <p:nvSpPr>
            <p:cNvPr id="16" name="TextBox 16"/>
            <p:cNvSpPr txBox="1"/>
            <p:nvPr/>
          </p:nvSpPr>
          <p:spPr>
            <a:xfrm>
              <a:off x="0" y="-38100"/>
              <a:ext cx="6481916" cy="39748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321329" y="9236579"/>
            <a:ext cx="3789675" cy="684557"/>
            <a:chOff x="0" y="0"/>
            <a:chExt cx="998104" cy="180295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998104" cy="180295"/>
            </a:xfrm>
            <a:custGeom>
              <a:avLst/>
              <a:gdLst/>
              <a:ahLst/>
              <a:cxnLst/>
              <a:rect l="l" t="t" r="r" b="b"/>
              <a:pathLst>
                <a:path w="998104" h="180295">
                  <a:moveTo>
                    <a:pt x="90147" y="0"/>
                  </a:moveTo>
                  <a:lnTo>
                    <a:pt x="907956" y="0"/>
                  </a:lnTo>
                  <a:cubicBezTo>
                    <a:pt x="931865" y="0"/>
                    <a:pt x="954794" y="9498"/>
                    <a:pt x="971700" y="26404"/>
                  </a:cubicBezTo>
                  <a:cubicBezTo>
                    <a:pt x="988606" y="43309"/>
                    <a:pt x="998104" y="66239"/>
                    <a:pt x="998104" y="90147"/>
                  </a:cubicBezTo>
                  <a:lnTo>
                    <a:pt x="998104" y="90147"/>
                  </a:lnTo>
                  <a:cubicBezTo>
                    <a:pt x="998104" y="114056"/>
                    <a:pt x="988606" y="136985"/>
                    <a:pt x="971700" y="153891"/>
                  </a:cubicBezTo>
                  <a:cubicBezTo>
                    <a:pt x="954794" y="170797"/>
                    <a:pt x="931865" y="180295"/>
                    <a:pt x="907956" y="180295"/>
                  </a:cubicBezTo>
                  <a:lnTo>
                    <a:pt x="90147" y="180295"/>
                  </a:lnTo>
                  <a:cubicBezTo>
                    <a:pt x="66239" y="180295"/>
                    <a:pt x="43309" y="170797"/>
                    <a:pt x="26404" y="153891"/>
                  </a:cubicBezTo>
                  <a:cubicBezTo>
                    <a:pt x="9498" y="136985"/>
                    <a:pt x="0" y="114056"/>
                    <a:pt x="0" y="90147"/>
                  </a:cubicBezTo>
                  <a:lnTo>
                    <a:pt x="0" y="90147"/>
                  </a:lnTo>
                  <a:cubicBezTo>
                    <a:pt x="0" y="66239"/>
                    <a:pt x="9498" y="43309"/>
                    <a:pt x="26404" y="26404"/>
                  </a:cubicBezTo>
                  <a:cubicBezTo>
                    <a:pt x="43309" y="9498"/>
                    <a:pt x="66239" y="0"/>
                    <a:pt x="90147" y="0"/>
                  </a:cubicBez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</p:spPr>
        </p:sp>
        <p:sp>
          <p:nvSpPr>
            <p:cNvPr id="19" name="TextBox 19"/>
            <p:cNvSpPr txBox="1"/>
            <p:nvPr/>
          </p:nvSpPr>
          <p:spPr>
            <a:xfrm>
              <a:off x="0" y="-38100"/>
              <a:ext cx="998104" cy="21839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544480" y="2235684"/>
            <a:ext cx="4042676" cy="5815631"/>
            <a:chOff x="0" y="0"/>
            <a:chExt cx="5390235" cy="7754175"/>
          </a:xfrm>
        </p:grpSpPr>
        <p:grpSp>
          <p:nvGrpSpPr>
            <p:cNvPr id="21" name="Group 21"/>
            <p:cNvGrpSpPr/>
            <p:nvPr/>
          </p:nvGrpSpPr>
          <p:grpSpPr>
            <a:xfrm>
              <a:off x="0" y="0"/>
              <a:ext cx="5390235" cy="7754175"/>
              <a:chOff x="0" y="0"/>
              <a:chExt cx="1864859" cy="2682711"/>
            </a:xfrm>
          </p:grpSpPr>
          <p:sp>
            <p:nvSpPr>
              <p:cNvPr id="22" name="Freeform 22"/>
              <p:cNvSpPr/>
              <p:nvPr/>
            </p:nvSpPr>
            <p:spPr>
              <a:xfrm>
                <a:off x="31750" y="31750"/>
                <a:ext cx="1801359" cy="2619211"/>
              </a:xfrm>
              <a:custGeom>
                <a:avLst/>
                <a:gdLst/>
                <a:ahLst/>
                <a:cxnLst/>
                <a:rect l="l" t="t" r="r" b="b"/>
                <a:pathLst>
                  <a:path w="1801359" h="2619211">
                    <a:moveTo>
                      <a:pt x="1708649" y="2619211"/>
                    </a:moveTo>
                    <a:lnTo>
                      <a:pt x="92710" y="2619211"/>
                    </a:lnTo>
                    <a:cubicBezTo>
                      <a:pt x="41910" y="2619211"/>
                      <a:pt x="0" y="2577301"/>
                      <a:pt x="0" y="2526501"/>
                    </a:cubicBezTo>
                    <a:lnTo>
                      <a:pt x="0" y="92710"/>
                    </a:lnTo>
                    <a:cubicBezTo>
                      <a:pt x="0" y="41910"/>
                      <a:pt x="41910" y="0"/>
                      <a:pt x="92710" y="0"/>
                    </a:cubicBezTo>
                    <a:lnTo>
                      <a:pt x="1707379" y="0"/>
                    </a:lnTo>
                    <a:cubicBezTo>
                      <a:pt x="1758179" y="0"/>
                      <a:pt x="1800089" y="41910"/>
                      <a:pt x="1800089" y="92710"/>
                    </a:cubicBezTo>
                    <a:lnTo>
                      <a:pt x="1800089" y="2525231"/>
                    </a:lnTo>
                    <a:cubicBezTo>
                      <a:pt x="1801359" y="2577301"/>
                      <a:pt x="1759449" y="2619211"/>
                      <a:pt x="1708649" y="2619211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id="23" name="Freeform 23"/>
              <p:cNvSpPr/>
              <p:nvPr/>
            </p:nvSpPr>
            <p:spPr>
              <a:xfrm>
                <a:off x="0" y="0"/>
                <a:ext cx="1864859" cy="2682711"/>
              </a:xfrm>
              <a:custGeom>
                <a:avLst/>
                <a:gdLst/>
                <a:ahLst/>
                <a:cxnLst/>
                <a:rect l="l" t="t" r="r" b="b"/>
                <a:pathLst>
                  <a:path w="1864859" h="2682711">
                    <a:moveTo>
                      <a:pt x="1740399" y="59690"/>
                    </a:moveTo>
                    <a:cubicBezTo>
                      <a:pt x="1775959" y="59690"/>
                      <a:pt x="1805169" y="88900"/>
                      <a:pt x="1805169" y="124460"/>
                    </a:cubicBezTo>
                    <a:lnTo>
                      <a:pt x="1805169" y="2558251"/>
                    </a:lnTo>
                    <a:cubicBezTo>
                      <a:pt x="1805169" y="2593811"/>
                      <a:pt x="1775959" y="2623021"/>
                      <a:pt x="1740399" y="2623021"/>
                    </a:cubicBezTo>
                    <a:lnTo>
                      <a:pt x="124460" y="2623021"/>
                    </a:lnTo>
                    <a:cubicBezTo>
                      <a:pt x="88900" y="2623021"/>
                      <a:pt x="59690" y="2593811"/>
                      <a:pt x="59690" y="2558251"/>
                    </a:cubicBezTo>
                    <a:lnTo>
                      <a:pt x="59690" y="124460"/>
                    </a:lnTo>
                    <a:cubicBezTo>
                      <a:pt x="59690" y="88900"/>
                      <a:pt x="88900" y="59690"/>
                      <a:pt x="124460" y="59690"/>
                    </a:cubicBezTo>
                    <a:lnTo>
                      <a:pt x="1740399" y="59690"/>
                    </a:lnTo>
                    <a:moveTo>
                      <a:pt x="1740399" y="0"/>
                    </a:moveTo>
                    <a:lnTo>
                      <a:pt x="124460" y="0"/>
                    </a:lnTo>
                    <a:cubicBezTo>
                      <a:pt x="55880" y="0"/>
                      <a:pt x="0" y="55880"/>
                      <a:pt x="0" y="124460"/>
                    </a:cubicBezTo>
                    <a:lnTo>
                      <a:pt x="0" y="2558251"/>
                    </a:lnTo>
                    <a:cubicBezTo>
                      <a:pt x="0" y="2626831"/>
                      <a:pt x="55880" y="2682711"/>
                      <a:pt x="124460" y="2682711"/>
                    </a:cubicBezTo>
                    <a:lnTo>
                      <a:pt x="1740399" y="2682711"/>
                    </a:lnTo>
                    <a:cubicBezTo>
                      <a:pt x="1808979" y="2682711"/>
                      <a:pt x="1864859" y="2626831"/>
                      <a:pt x="1864859" y="2558251"/>
                    </a:cubicBezTo>
                    <a:lnTo>
                      <a:pt x="1864859" y="124460"/>
                    </a:lnTo>
                    <a:cubicBezTo>
                      <a:pt x="1864859" y="55880"/>
                      <a:pt x="1808979" y="0"/>
                      <a:pt x="1740399" y="0"/>
                    </a:cubicBezTo>
                    <a:close/>
                  </a:path>
                </a:pathLst>
              </a:custGeom>
              <a:solidFill>
                <a:srgbClr val="60C2EF"/>
              </a:solidFill>
            </p:spPr>
          </p:sp>
        </p:grpSp>
        <p:grpSp>
          <p:nvGrpSpPr>
            <p:cNvPr id="24" name="Group 24"/>
            <p:cNvGrpSpPr/>
            <p:nvPr/>
          </p:nvGrpSpPr>
          <p:grpSpPr>
            <a:xfrm>
              <a:off x="946334" y="2168450"/>
              <a:ext cx="3456991" cy="3456991"/>
              <a:chOff x="0" y="0"/>
              <a:chExt cx="812800" cy="812800"/>
            </a:xfrm>
          </p:grpSpPr>
          <p:sp>
            <p:nvSpPr>
              <p:cNvPr id="25" name="Freeform 25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142875" cap="sq">
                <a:solidFill>
                  <a:srgbClr val="60C2EF"/>
                </a:solidFill>
                <a:prstDash val="solid"/>
                <a:miter/>
              </a:ln>
            </p:spPr>
          </p:sp>
          <p:sp>
            <p:nvSpPr>
              <p:cNvPr id="26" name="TextBox 26"/>
              <p:cNvSpPr txBox="1"/>
              <p:nvPr/>
            </p:nvSpPr>
            <p:spPr>
              <a:xfrm>
                <a:off x="76200" y="57150"/>
                <a:ext cx="660400" cy="679450"/>
              </a:xfrm>
              <a:prstGeom prst="rect">
                <a:avLst/>
              </a:prstGeom>
            </p:spPr>
            <p:txBody>
              <a:bodyPr lIns="25338" tIns="25338" rIns="25338" bIns="25338" rtlCol="0" anchor="ctr"/>
              <a:lstStyle/>
              <a:p>
                <a:pPr algn="ctr">
                  <a:lnSpc>
                    <a:spcPts val="1229"/>
                  </a:lnSpc>
                </a:pPr>
                <a:endParaRPr/>
              </a:p>
            </p:txBody>
          </p:sp>
        </p:grpSp>
        <p:sp>
          <p:nvSpPr>
            <p:cNvPr id="27" name="TextBox 27"/>
            <p:cNvSpPr txBox="1"/>
            <p:nvPr/>
          </p:nvSpPr>
          <p:spPr>
            <a:xfrm>
              <a:off x="463994" y="733711"/>
              <a:ext cx="4522412" cy="50908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3212"/>
                </a:lnSpc>
                <a:spcBef>
                  <a:spcPct val="0"/>
                </a:spcBef>
              </a:pPr>
              <a:r>
                <a:rPr lang="en-US" sz="2294">
                  <a:solidFill>
                    <a:srgbClr val="60C2EF"/>
                  </a:solidFill>
                  <a:latin typeface="Bobby Jones"/>
                  <a:ea typeface="Bobby Jones"/>
                  <a:cs typeface="Bobby Jones"/>
                  <a:sym typeface="Bobby Jones"/>
                </a:rPr>
                <a:t>atelier 1 </a:t>
              </a:r>
            </a:p>
          </p:txBody>
        </p:sp>
        <p:sp>
          <p:nvSpPr>
            <p:cNvPr id="28" name="TextBox 28"/>
            <p:cNvSpPr txBox="1"/>
            <p:nvPr/>
          </p:nvSpPr>
          <p:spPr>
            <a:xfrm>
              <a:off x="463994" y="1309474"/>
              <a:ext cx="4522412" cy="43247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122"/>
                </a:lnSpc>
              </a:pPr>
              <a:r>
                <a:rPr lang="en-US" sz="2496">
                  <a:solidFill>
                    <a:srgbClr val="60C2EF"/>
                  </a:solidFill>
                  <a:latin typeface="Bobby Jones"/>
                  <a:ea typeface="Bobby Jones"/>
                  <a:cs typeface="Bobby Jones"/>
                  <a:sym typeface="Bobby Jones"/>
                </a:rPr>
                <a:t>Autour de ma maladie</a:t>
              </a:r>
            </a:p>
          </p:txBody>
        </p:sp>
        <p:sp>
          <p:nvSpPr>
            <p:cNvPr id="29" name="TextBox 29"/>
            <p:cNvSpPr txBox="1"/>
            <p:nvPr/>
          </p:nvSpPr>
          <p:spPr>
            <a:xfrm>
              <a:off x="654395" y="6181388"/>
              <a:ext cx="4145833" cy="63883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just">
                <a:lnSpc>
                  <a:spcPts val="1020"/>
                </a:lnSpc>
              </a:pPr>
              <a:r>
                <a:rPr lang="en-US" sz="745" b="1">
                  <a:solidFill>
                    <a:srgbClr val="000000"/>
                  </a:solidFill>
                  <a:latin typeface="Poppins Bold"/>
                  <a:ea typeface="Poppins Bold"/>
                  <a:cs typeface="Poppins Bold"/>
                  <a:sym typeface="Poppins Bold"/>
                </a:rPr>
                <a:t>Animateurs  possibles</a:t>
              </a:r>
            </a:p>
            <a:p>
              <a:pPr marL="148501" lvl="1" indent="-74250" algn="just">
                <a:lnSpc>
                  <a:spcPts val="942"/>
                </a:lnSpc>
                <a:buFont typeface="Arial"/>
                <a:buChar char="•"/>
              </a:pPr>
              <a:r>
                <a:rPr lang="en-US" sz="687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rPr>
                <a:t>Infirmier</a:t>
              </a:r>
            </a:p>
            <a:p>
              <a:pPr marL="148501" lvl="1" indent="-74250" algn="just">
                <a:lnSpc>
                  <a:spcPts val="942"/>
                </a:lnSpc>
                <a:buFont typeface="Arial"/>
                <a:buChar char="•"/>
              </a:pPr>
              <a:r>
                <a:rPr lang="en-US" sz="687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rPr>
                <a:t>Patient-partenaire</a:t>
              </a:r>
            </a:p>
            <a:p>
              <a:pPr marL="148501" lvl="1" indent="-74250" algn="just">
                <a:lnSpc>
                  <a:spcPts val="942"/>
                </a:lnSpc>
                <a:buFont typeface="Arial"/>
                <a:buChar char="•"/>
              </a:pPr>
              <a:r>
                <a:rPr lang="en-US" sz="687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rPr>
                <a:t>Assistant social</a:t>
              </a:r>
            </a:p>
          </p:txBody>
        </p:sp>
        <p:sp>
          <p:nvSpPr>
            <p:cNvPr id="30" name="Freeform 30"/>
            <p:cNvSpPr/>
            <p:nvPr/>
          </p:nvSpPr>
          <p:spPr>
            <a:xfrm>
              <a:off x="3678092" y="6336205"/>
              <a:ext cx="327812" cy="357776"/>
            </a:xfrm>
            <a:custGeom>
              <a:avLst/>
              <a:gdLst/>
              <a:ahLst/>
              <a:cxnLst/>
              <a:rect l="l" t="t" r="r" b="b"/>
              <a:pathLst>
                <a:path w="327812" h="357776">
                  <a:moveTo>
                    <a:pt x="0" y="0"/>
                  </a:moveTo>
                  <a:lnTo>
                    <a:pt x="327812" y="0"/>
                  </a:lnTo>
                  <a:lnTo>
                    <a:pt x="327812" y="357776"/>
                  </a:lnTo>
                  <a:lnTo>
                    <a:pt x="0" y="35777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=""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1" name="TextBox 31"/>
            <p:cNvSpPr txBox="1"/>
            <p:nvPr/>
          </p:nvSpPr>
          <p:spPr>
            <a:xfrm>
              <a:off x="4102779" y="6413530"/>
              <a:ext cx="697449" cy="17455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just">
                <a:lnSpc>
                  <a:spcPts val="1020"/>
                </a:lnSpc>
              </a:pPr>
              <a:r>
                <a:rPr lang="en-US" sz="745" b="1">
                  <a:solidFill>
                    <a:srgbClr val="60C2EF"/>
                  </a:solidFill>
                  <a:latin typeface="Poppins Bold"/>
                  <a:ea typeface="Poppins Bold"/>
                  <a:cs typeface="Poppins Bold"/>
                  <a:sym typeface="Poppins Bold"/>
                </a:rPr>
                <a:t>1h00</a:t>
              </a:r>
            </a:p>
          </p:txBody>
        </p:sp>
        <p:sp>
          <p:nvSpPr>
            <p:cNvPr id="32" name="Freeform 32"/>
            <p:cNvSpPr/>
            <p:nvPr/>
          </p:nvSpPr>
          <p:spPr>
            <a:xfrm>
              <a:off x="1583574" y="2902082"/>
              <a:ext cx="2182512" cy="1994270"/>
            </a:xfrm>
            <a:custGeom>
              <a:avLst/>
              <a:gdLst/>
              <a:ahLst/>
              <a:cxnLst/>
              <a:rect l="l" t="t" r="r" b="b"/>
              <a:pathLst>
                <a:path w="2182512" h="1994270">
                  <a:moveTo>
                    <a:pt x="0" y="0"/>
                  </a:moveTo>
                  <a:lnTo>
                    <a:pt x="2182512" y="0"/>
                  </a:lnTo>
                  <a:lnTo>
                    <a:pt x="2182512" y="1994270"/>
                  </a:lnTo>
                  <a:lnTo>
                    <a:pt x="0" y="199427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=""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33" name="Freeform 33"/>
          <p:cNvSpPr/>
          <p:nvPr/>
        </p:nvSpPr>
        <p:spPr>
          <a:xfrm>
            <a:off x="14474549" y="2925502"/>
            <a:ext cx="2857011" cy="4035911"/>
          </a:xfrm>
          <a:custGeom>
            <a:avLst/>
            <a:gdLst/>
            <a:ahLst/>
            <a:cxnLst/>
            <a:rect l="l" t="t" r="r" b="b"/>
            <a:pathLst>
              <a:path w="2857011" h="4035911">
                <a:moveTo>
                  <a:pt x="0" y="0"/>
                </a:moveTo>
                <a:lnTo>
                  <a:pt x="2857011" y="0"/>
                </a:lnTo>
                <a:lnTo>
                  <a:pt x="2857011" y="4035911"/>
                </a:lnTo>
                <a:lnTo>
                  <a:pt x="0" y="4035911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grpSp>
        <p:nvGrpSpPr>
          <p:cNvPr id="34" name="Group 34"/>
          <p:cNvGrpSpPr/>
          <p:nvPr/>
        </p:nvGrpSpPr>
        <p:grpSpPr>
          <a:xfrm>
            <a:off x="9486698" y="1368096"/>
            <a:ext cx="4407502" cy="4407502"/>
            <a:chOff x="0" y="0"/>
            <a:chExt cx="812800" cy="812800"/>
          </a:xfrm>
        </p:grpSpPr>
        <p:sp>
          <p:nvSpPr>
            <p:cNvPr id="35" name="Freeform 3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36" name="TextBox 36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37" name="Freeform 37"/>
          <p:cNvSpPr/>
          <p:nvPr/>
        </p:nvSpPr>
        <p:spPr>
          <a:xfrm>
            <a:off x="9441675" y="1205062"/>
            <a:ext cx="4497548" cy="4667271"/>
          </a:xfrm>
          <a:custGeom>
            <a:avLst/>
            <a:gdLst/>
            <a:ahLst/>
            <a:cxnLst/>
            <a:rect l="l" t="t" r="r" b="b"/>
            <a:pathLst>
              <a:path w="4497548" h="4667271">
                <a:moveTo>
                  <a:pt x="0" y="0"/>
                </a:moveTo>
                <a:lnTo>
                  <a:pt x="4497548" y="0"/>
                </a:lnTo>
                <a:lnTo>
                  <a:pt x="4497548" y="4667271"/>
                </a:lnTo>
                <a:lnTo>
                  <a:pt x="0" y="4667271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t="-17240" b="-18962"/>
            </a:stretch>
          </a:blipFill>
        </p:spPr>
      </p:sp>
      <p:sp>
        <p:nvSpPr>
          <p:cNvPr id="38" name="Freeform 38"/>
          <p:cNvSpPr/>
          <p:nvPr/>
        </p:nvSpPr>
        <p:spPr>
          <a:xfrm rot="-2187220">
            <a:off x="8451650" y="7267159"/>
            <a:ext cx="1293524" cy="1781100"/>
          </a:xfrm>
          <a:custGeom>
            <a:avLst/>
            <a:gdLst/>
            <a:ahLst/>
            <a:cxnLst/>
            <a:rect l="l" t="t" r="r" b="b"/>
            <a:pathLst>
              <a:path w="1293524" h="1781100">
                <a:moveTo>
                  <a:pt x="0" y="0"/>
                </a:moveTo>
                <a:lnTo>
                  <a:pt x="1293523" y="0"/>
                </a:lnTo>
                <a:lnTo>
                  <a:pt x="1293523" y="1781100"/>
                </a:lnTo>
                <a:lnTo>
                  <a:pt x="0" y="1781100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</p:sp>
      <p:sp>
        <p:nvSpPr>
          <p:cNvPr id="39" name="Freeform 39"/>
          <p:cNvSpPr/>
          <p:nvPr/>
        </p:nvSpPr>
        <p:spPr>
          <a:xfrm rot="-1439599">
            <a:off x="9298860" y="6738655"/>
            <a:ext cx="1293524" cy="1781100"/>
          </a:xfrm>
          <a:custGeom>
            <a:avLst/>
            <a:gdLst/>
            <a:ahLst/>
            <a:cxnLst/>
            <a:rect l="l" t="t" r="r" b="b"/>
            <a:pathLst>
              <a:path w="1293524" h="1781100">
                <a:moveTo>
                  <a:pt x="0" y="0"/>
                </a:moveTo>
                <a:lnTo>
                  <a:pt x="1293523" y="0"/>
                </a:lnTo>
                <a:lnTo>
                  <a:pt x="1293523" y="1781100"/>
                </a:lnTo>
                <a:lnTo>
                  <a:pt x="0" y="1781100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</p:sp>
      <p:sp>
        <p:nvSpPr>
          <p:cNvPr id="40" name="Freeform 40"/>
          <p:cNvSpPr/>
          <p:nvPr/>
        </p:nvSpPr>
        <p:spPr>
          <a:xfrm rot="-550391">
            <a:off x="10203810" y="6402069"/>
            <a:ext cx="1293524" cy="1781100"/>
          </a:xfrm>
          <a:custGeom>
            <a:avLst/>
            <a:gdLst/>
            <a:ahLst/>
            <a:cxnLst/>
            <a:rect l="l" t="t" r="r" b="b"/>
            <a:pathLst>
              <a:path w="1293524" h="1781100">
                <a:moveTo>
                  <a:pt x="0" y="0"/>
                </a:moveTo>
                <a:lnTo>
                  <a:pt x="1293524" y="0"/>
                </a:lnTo>
                <a:lnTo>
                  <a:pt x="1293524" y="1781100"/>
                </a:lnTo>
                <a:lnTo>
                  <a:pt x="0" y="1781100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</p:sp>
      <p:sp>
        <p:nvSpPr>
          <p:cNvPr id="41" name="Freeform 41"/>
          <p:cNvSpPr/>
          <p:nvPr/>
        </p:nvSpPr>
        <p:spPr>
          <a:xfrm rot="-255669">
            <a:off x="10898623" y="6329747"/>
            <a:ext cx="1293524" cy="1781100"/>
          </a:xfrm>
          <a:custGeom>
            <a:avLst/>
            <a:gdLst/>
            <a:ahLst/>
            <a:cxnLst/>
            <a:rect l="l" t="t" r="r" b="b"/>
            <a:pathLst>
              <a:path w="1293524" h="1781100">
                <a:moveTo>
                  <a:pt x="0" y="0"/>
                </a:moveTo>
                <a:lnTo>
                  <a:pt x="1293524" y="0"/>
                </a:lnTo>
                <a:lnTo>
                  <a:pt x="1293524" y="1781100"/>
                </a:lnTo>
                <a:lnTo>
                  <a:pt x="0" y="1781100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</p:sp>
      <p:sp>
        <p:nvSpPr>
          <p:cNvPr id="42" name="Freeform 42"/>
          <p:cNvSpPr/>
          <p:nvPr/>
        </p:nvSpPr>
        <p:spPr>
          <a:xfrm rot="396490">
            <a:off x="11643572" y="6331771"/>
            <a:ext cx="1293524" cy="1781100"/>
          </a:xfrm>
          <a:custGeom>
            <a:avLst/>
            <a:gdLst/>
            <a:ahLst/>
            <a:cxnLst/>
            <a:rect l="l" t="t" r="r" b="b"/>
            <a:pathLst>
              <a:path w="1293524" h="1781100">
                <a:moveTo>
                  <a:pt x="0" y="0"/>
                </a:moveTo>
                <a:lnTo>
                  <a:pt x="1293523" y="0"/>
                </a:lnTo>
                <a:lnTo>
                  <a:pt x="1293523" y="1781100"/>
                </a:lnTo>
                <a:lnTo>
                  <a:pt x="0" y="1781100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</p:spPr>
      </p:sp>
      <p:sp>
        <p:nvSpPr>
          <p:cNvPr id="43" name="Freeform 43"/>
          <p:cNvSpPr/>
          <p:nvPr/>
        </p:nvSpPr>
        <p:spPr>
          <a:xfrm rot="915442">
            <a:off x="12415554" y="6449162"/>
            <a:ext cx="1293524" cy="1781100"/>
          </a:xfrm>
          <a:custGeom>
            <a:avLst/>
            <a:gdLst/>
            <a:ahLst/>
            <a:cxnLst/>
            <a:rect l="l" t="t" r="r" b="b"/>
            <a:pathLst>
              <a:path w="1293524" h="1781100">
                <a:moveTo>
                  <a:pt x="0" y="0"/>
                </a:moveTo>
                <a:lnTo>
                  <a:pt x="1293524" y="0"/>
                </a:lnTo>
                <a:lnTo>
                  <a:pt x="1293524" y="1781100"/>
                </a:lnTo>
                <a:lnTo>
                  <a:pt x="0" y="1781100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/>
            </a:stretch>
          </a:blipFill>
        </p:spPr>
      </p:sp>
      <p:sp>
        <p:nvSpPr>
          <p:cNvPr id="44" name="Freeform 44"/>
          <p:cNvSpPr/>
          <p:nvPr/>
        </p:nvSpPr>
        <p:spPr>
          <a:xfrm rot="1966542">
            <a:off x="13026572" y="6846343"/>
            <a:ext cx="1293524" cy="1781100"/>
          </a:xfrm>
          <a:custGeom>
            <a:avLst/>
            <a:gdLst/>
            <a:ahLst/>
            <a:cxnLst/>
            <a:rect l="l" t="t" r="r" b="b"/>
            <a:pathLst>
              <a:path w="1293524" h="1781100">
                <a:moveTo>
                  <a:pt x="0" y="0"/>
                </a:moveTo>
                <a:lnTo>
                  <a:pt x="1293524" y="0"/>
                </a:lnTo>
                <a:lnTo>
                  <a:pt x="1293524" y="1781099"/>
                </a:lnTo>
                <a:lnTo>
                  <a:pt x="0" y="1781099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tretch>
              <a:fillRect/>
            </a:stretch>
          </a:blipFill>
        </p:spPr>
      </p:sp>
      <p:sp>
        <p:nvSpPr>
          <p:cNvPr id="45" name="Freeform 45"/>
          <p:cNvSpPr/>
          <p:nvPr/>
        </p:nvSpPr>
        <p:spPr>
          <a:xfrm rot="2624554">
            <a:off x="13719169" y="7267159"/>
            <a:ext cx="1293524" cy="1781100"/>
          </a:xfrm>
          <a:custGeom>
            <a:avLst/>
            <a:gdLst/>
            <a:ahLst/>
            <a:cxnLst/>
            <a:rect l="l" t="t" r="r" b="b"/>
            <a:pathLst>
              <a:path w="1293524" h="1781100">
                <a:moveTo>
                  <a:pt x="0" y="0"/>
                </a:moveTo>
                <a:lnTo>
                  <a:pt x="1293524" y="0"/>
                </a:lnTo>
                <a:lnTo>
                  <a:pt x="1293524" y="1781100"/>
                </a:lnTo>
                <a:lnTo>
                  <a:pt x="0" y="1781100"/>
                </a:lnTo>
                <a:lnTo>
                  <a:pt x="0" y="0"/>
                </a:lnTo>
                <a:close/>
              </a:path>
            </a:pathLst>
          </a:custGeom>
          <a:blipFill>
            <a:blip r:embed="rId15"/>
            <a:stretch>
              <a:fillRect/>
            </a:stretch>
          </a:blipFill>
        </p:spPr>
      </p:sp>
      <p:sp>
        <p:nvSpPr>
          <p:cNvPr id="46" name="TextBox 46"/>
          <p:cNvSpPr txBox="1"/>
          <p:nvPr/>
        </p:nvSpPr>
        <p:spPr>
          <a:xfrm>
            <a:off x="4833835" y="2406777"/>
            <a:ext cx="4565362" cy="54924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41"/>
              </a:lnSpc>
            </a:pPr>
            <a:r>
              <a:rPr lang="en-US" sz="2199" b="1" i="1">
                <a:solidFill>
                  <a:srgbClr val="000000"/>
                </a:solidFill>
                <a:latin typeface="Montserrat Bold Italics"/>
                <a:ea typeface="Montserrat Bold Italics"/>
                <a:cs typeface="Montserrat Bold Italics"/>
                <a:sym typeface="Montserrat Bold Italics"/>
              </a:rPr>
              <a:t>Évoquer l’impact de la maladie dans sa vie quotidienne avec son entourage.</a:t>
            </a:r>
          </a:p>
          <a:p>
            <a:pPr algn="l">
              <a:lnSpc>
                <a:spcPts val="2441"/>
              </a:lnSpc>
            </a:pPr>
            <a:endParaRPr lang="en-US" sz="2199" b="1" i="1">
              <a:solidFill>
                <a:srgbClr val="000000"/>
              </a:solidFill>
              <a:latin typeface="Montserrat Bold Italics"/>
              <a:ea typeface="Montserrat Bold Italics"/>
              <a:cs typeface="Montserrat Bold Italics"/>
              <a:sym typeface="Montserrat Bold Italics"/>
            </a:endParaRPr>
          </a:p>
          <a:p>
            <a:pPr marL="474979" lvl="1" indent="-237490" algn="l">
              <a:lnSpc>
                <a:spcPts val="2441"/>
              </a:lnSpc>
              <a:buFont typeface="Arial"/>
              <a:buChar char="•"/>
            </a:pPr>
            <a:r>
              <a:rPr lang="en-US" sz="2199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Roue des situations</a:t>
            </a:r>
          </a:p>
          <a:p>
            <a:pPr marL="949959" lvl="2" indent="-316653" algn="l">
              <a:lnSpc>
                <a:spcPts val="2441"/>
              </a:lnSpc>
              <a:buFont typeface="Arial"/>
              <a:buChar char="⚬"/>
            </a:pPr>
            <a:r>
              <a:rPr lang="en-US" sz="2199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Personne de confiance</a:t>
            </a:r>
          </a:p>
          <a:p>
            <a:pPr marL="949959" lvl="2" indent="-316653" algn="l">
              <a:lnSpc>
                <a:spcPts val="2441"/>
              </a:lnSpc>
              <a:buFont typeface="Arial"/>
              <a:buChar char="⚬"/>
            </a:pPr>
            <a:r>
              <a:rPr lang="en-US" sz="2199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Parcours de soins</a:t>
            </a:r>
          </a:p>
          <a:p>
            <a:pPr marL="949959" lvl="2" indent="-316653" algn="l">
              <a:lnSpc>
                <a:spcPts val="2441"/>
              </a:lnSpc>
              <a:buFont typeface="Arial"/>
              <a:buChar char="⚬"/>
            </a:pPr>
            <a:r>
              <a:rPr lang="en-US" sz="2199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Famille et proches</a:t>
            </a:r>
          </a:p>
          <a:p>
            <a:pPr marL="949959" lvl="2" indent="-316653" algn="l">
              <a:lnSpc>
                <a:spcPts val="2441"/>
              </a:lnSpc>
              <a:buFont typeface="Arial"/>
              <a:buChar char="⚬"/>
            </a:pPr>
            <a:r>
              <a:rPr lang="en-US" sz="2199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Image corporelle</a:t>
            </a:r>
          </a:p>
          <a:p>
            <a:pPr marL="949959" lvl="2" indent="-316653" algn="l">
              <a:lnSpc>
                <a:spcPts val="2441"/>
              </a:lnSpc>
              <a:buFont typeface="Arial"/>
              <a:buChar char="⚬"/>
            </a:pPr>
            <a:r>
              <a:rPr lang="en-US" sz="2199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Vie quotidienne</a:t>
            </a:r>
          </a:p>
          <a:p>
            <a:pPr marL="949959" lvl="2" indent="-316653" algn="l">
              <a:lnSpc>
                <a:spcPts val="2441"/>
              </a:lnSpc>
              <a:buFont typeface="Arial"/>
              <a:buChar char="⚬"/>
            </a:pPr>
            <a:r>
              <a:rPr lang="en-US" sz="2199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Vie professionnelle</a:t>
            </a:r>
          </a:p>
          <a:p>
            <a:pPr marL="949959" lvl="2" indent="-316653" algn="l">
              <a:lnSpc>
                <a:spcPts val="2441"/>
              </a:lnSpc>
              <a:buFont typeface="Arial"/>
              <a:buChar char="⚬"/>
            </a:pPr>
            <a:r>
              <a:rPr lang="en-US" sz="2199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S’informer</a:t>
            </a:r>
          </a:p>
          <a:p>
            <a:pPr marL="949959" lvl="2" indent="-316653" algn="l">
              <a:lnSpc>
                <a:spcPts val="2441"/>
              </a:lnSpc>
              <a:buFont typeface="Arial"/>
              <a:buChar char="⚬"/>
            </a:pPr>
            <a:r>
              <a:rPr lang="en-US" sz="2199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Projet de Vie</a:t>
            </a:r>
          </a:p>
          <a:p>
            <a:pPr algn="l">
              <a:lnSpc>
                <a:spcPts val="2441"/>
              </a:lnSpc>
            </a:pPr>
            <a:endParaRPr lang="en-US" sz="2199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74979" lvl="1" indent="-237490" algn="l">
              <a:lnSpc>
                <a:spcPts val="2441"/>
              </a:lnSpc>
              <a:buFont typeface="Arial"/>
              <a:buChar char="•"/>
            </a:pPr>
            <a:r>
              <a:rPr lang="en-US" sz="2199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54 Cartes « Autour de ma maladie »</a:t>
            </a:r>
          </a:p>
          <a:p>
            <a:pPr algn="l">
              <a:lnSpc>
                <a:spcPts val="2441"/>
              </a:lnSpc>
            </a:pPr>
            <a:endParaRPr lang="en-US" sz="2199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7" name="TextBox 47"/>
          <p:cNvSpPr txBox="1"/>
          <p:nvPr/>
        </p:nvSpPr>
        <p:spPr>
          <a:xfrm>
            <a:off x="758508" y="1310946"/>
            <a:ext cx="3048211" cy="4641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17"/>
              </a:lnSpc>
            </a:pPr>
            <a:r>
              <a:rPr lang="en-US" sz="2726" spc="215">
                <a:solidFill>
                  <a:srgbClr val="E4E4E4"/>
                </a:solidFill>
                <a:latin typeface="Montserrat"/>
                <a:ea typeface="Montserrat"/>
                <a:cs typeface="Montserrat"/>
                <a:sym typeface="Montserrat"/>
              </a:rPr>
              <a:t>ATELIERS</a:t>
            </a:r>
          </a:p>
        </p:txBody>
      </p:sp>
      <p:sp>
        <p:nvSpPr>
          <p:cNvPr id="48" name="TextBox 48"/>
          <p:cNvSpPr txBox="1"/>
          <p:nvPr/>
        </p:nvSpPr>
        <p:spPr>
          <a:xfrm>
            <a:off x="801938" y="363187"/>
            <a:ext cx="2828458" cy="4641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17"/>
              </a:lnSpc>
            </a:pPr>
            <a:r>
              <a:rPr lang="en-US" sz="2726" spc="215">
                <a:solidFill>
                  <a:srgbClr val="231F20"/>
                </a:solidFill>
                <a:latin typeface="Montserrat"/>
                <a:ea typeface="Montserrat"/>
                <a:cs typeface="Montserrat"/>
                <a:sym typeface="Montserrat"/>
              </a:rPr>
              <a:t>MALLETTE</a:t>
            </a:r>
          </a:p>
        </p:txBody>
      </p:sp>
      <p:sp>
        <p:nvSpPr>
          <p:cNvPr id="49" name="TextBox 49"/>
          <p:cNvSpPr txBox="1"/>
          <p:nvPr/>
        </p:nvSpPr>
        <p:spPr>
          <a:xfrm>
            <a:off x="758508" y="9313889"/>
            <a:ext cx="3048211" cy="4641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17"/>
              </a:lnSpc>
            </a:pPr>
            <a:r>
              <a:rPr lang="en-US" sz="2726" spc="215">
                <a:solidFill>
                  <a:srgbClr val="231F20"/>
                </a:solidFill>
                <a:latin typeface="Montserrat"/>
                <a:ea typeface="Montserrat"/>
                <a:cs typeface="Montserrat"/>
                <a:sym typeface="Montserrat"/>
              </a:rPr>
              <a:t>RESSOURCES</a:t>
            </a:r>
          </a:p>
        </p:txBody>
      </p:sp>
      <p:sp>
        <p:nvSpPr>
          <p:cNvPr id="50" name="Freeform 23"/>
          <p:cNvSpPr/>
          <p:nvPr/>
        </p:nvSpPr>
        <p:spPr>
          <a:xfrm>
            <a:off x="14284704" y="9472612"/>
            <a:ext cx="3194623" cy="701829"/>
          </a:xfrm>
          <a:custGeom>
            <a:avLst/>
            <a:gdLst/>
            <a:ahLst/>
            <a:cxnLst/>
            <a:rect l="l" t="t" r="r" b="b"/>
            <a:pathLst>
              <a:path w="4157483" h="956221">
                <a:moveTo>
                  <a:pt x="0" y="0"/>
                </a:moveTo>
                <a:lnTo>
                  <a:pt x="4157483" y="0"/>
                </a:lnTo>
                <a:lnTo>
                  <a:pt x="4157483" y="956221"/>
                </a:lnTo>
                <a:lnTo>
                  <a:pt x="0" y="956221"/>
                </a:lnTo>
                <a:lnTo>
                  <a:pt x="0" y="0"/>
                </a:lnTo>
                <a:close/>
              </a:path>
            </a:pathLst>
          </a:custGeom>
          <a:blipFill>
            <a:blip r:embed="rId16"/>
            <a:stretch>
              <a:fillRect/>
            </a:stretch>
          </a:blipFill>
        </p:spPr>
      </p:sp>
      <p:sp>
        <p:nvSpPr>
          <p:cNvPr id="51" name="ZoneTexte 50"/>
          <p:cNvSpPr txBox="1"/>
          <p:nvPr/>
        </p:nvSpPr>
        <p:spPr>
          <a:xfrm>
            <a:off x="228600" y="9759650"/>
            <a:ext cx="66612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CNRC - 02.10.2025</a:t>
            </a:r>
            <a:endParaRPr lang="fr-FR" dirty="0"/>
          </a:p>
        </p:txBody>
      </p:sp>
      <p:sp>
        <p:nvSpPr>
          <p:cNvPr id="52" name="AutoShape 14"/>
          <p:cNvSpPr/>
          <p:nvPr/>
        </p:nvSpPr>
        <p:spPr>
          <a:xfrm>
            <a:off x="2211704" y="9944316"/>
            <a:ext cx="11885295" cy="2191"/>
          </a:xfrm>
          <a:prstGeom prst="line">
            <a:avLst/>
          </a:prstGeom>
          <a:ln w="2857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EB8FA07240F294CBC17A04605CBD404" ma:contentTypeVersion="14" ma:contentTypeDescription="Crée un document." ma:contentTypeScope="" ma:versionID="fea47593b607f3db04722842d4d77011">
  <xsd:schema xmlns:xsd="http://www.w3.org/2001/XMLSchema" xmlns:xs="http://www.w3.org/2001/XMLSchema" xmlns:p="http://schemas.microsoft.com/office/2006/metadata/properties" xmlns:ns2="06e2f7bb-c9b2-4e0e-a86d-0f19da7e4936" xmlns:ns3="9b373ee6-7c28-4043-ad0b-3e3378acf4cf" targetNamespace="http://schemas.microsoft.com/office/2006/metadata/properties" ma:root="true" ma:fieldsID="3767811572e0e2ce69cf972a2031a5ca" ns2:_="" ns3:_="">
    <xsd:import namespace="06e2f7bb-c9b2-4e0e-a86d-0f19da7e4936"/>
    <xsd:import namespace="9b373ee6-7c28-4043-ad0b-3e3378acf4cf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SearchProperties" minOccurs="0"/>
                <xsd:element ref="ns3:MediaServiceObjectDetectorVersions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lcf76f155ced4ddcb4097134ff3c332f" minOccurs="0"/>
                <xsd:element ref="ns2:TaxCatchAll" minOccurs="0"/>
                <xsd:element ref="ns3:MediaLengthInSeconds" minOccurs="0"/>
                <xsd:element ref="ns3:MediaServiceOCR" minOccurs="0"/>
                <xsd:element ref="ns3:MediaServiceLocation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6e2f7bb-c9b2-4e0e-a86d-0f19da7e4936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Valeur d’ID de document" ma:description="Valeur de l’ID de document affecté à cet élément." ma:indexed="true" ma:internalName="_dlc_DocId" ma:readOnly="true">
      <xsd:simpleType>
        <xsd:restriction base="dms:Text"/>
      </xsd:simpleType>
    </xsd:element>
    <xsd:element name="_dlc_DocIdUrl" ma:index="9" nillable="true" ma:displayName="ID de document" ma:description="Lien permanent vers ce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TaxCatchAll" ma:index="20" nillable="true" ma:displayName="Taxonomy Catch All Column" ma:hidden="true" ma:list="{0b2f8796-86f1-410a-a0f8-a44cff0d1550}" ma:internalName="TaxCatchAll" ma:showField="CatchAllData" ma:web="06e2f7bb-c9b2-4e0e-a86d-0f19da7e493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373ee6-7c28-4043-ad0b-3e3378acf4c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9" nillable="true" ma:taxonomy="true" ma:internalName="lcf76f155ced4ddcb4097134ff3c332f" ma:taxonomyFieldName="MediaServiceImageTags" ma:displayName="Balises d’images" ma:readOnly="false" ma:fieldId="{5cf76f15-5ced-4ddc-b409-7134ff3c332f}" ma:taxonomyMulti="true" ma:sspId="d8b40812-e03f-4107-9333-f49d2ff5834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3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BillingMetadata" ma:index="24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b373ee6-7c28-4043-ad0b-3e3378acf4cf">
      <Terms xmlns="http://schemas.microsoft.com/office/infopath/2007/PartnerControls"/>
    </lcf76f155ced4ddcb4097134ff3c332f>
    <TaxCatchAll xmlns="06e2f7bb-c9b2-4e0e-a86d-0f19da7e4936" xsi:nil="true"/>
    <_dlc_DocId xmlns="06e2f7bb-c9b2-4e0e-a86d-0f19da7e4936">YFD3JESRWWD5-620435128-867022</_dlc_DocId>
    <_dlc_DocIdUrl xmlns="06e2f7bb-c9b2-4e0e-a86d-0f19da7e4936">
      <Url>https://idpegasesas.sharepoint.com/sites/ComnCoEvents/_layouts/15/DocIdRedir.aspx?ID=YFD3JESRWWD5-620435128-867022</Url>
      <Description>YFD3JESRWWD5-620435128-867022</Description>
    </_dlc_DocIdUrl>
  </documentManagement>
</p:properti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E278B813-5181-4D60-9591-FDAED7A5A7F1}"/>
</file>

<file path=customXml/itemProps2.xml><?xml version="1.0" encoding="utf-8"?>
<ds:datastoreItem xmlns:ds="http://schemas.openxmlformats.org/officeDocument/2006/customXml" ds:itemID="{DD167C8C-29F1-42C0-84E9-9083A70A18B1}"/>
</file>

<file path=customXml/itemProps3.xml><?xml version="1.0" encoding="utf-8"?>
<ds:datastoreItem xmlns:ds="http://schemas.openxmlformats.org/officeDocument/2006/customXml" ds:itemID="{536CFA8B-B2A2-414E-B9FD-BAC2BA762B63}"/>
</file>

<file path=customXml/itemProps4.xml><?xml version="1.0" encoding="utf-8"?>
<ds:datastoreItem xmlns:ds="http://schemas.openxmlformats.org/officeDocument/2006/customXml" ds:itemID="{FCFFC4EA-1812-4E92-A8D0-08CE88B5A276}"/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1198</Words>
  <Application>Microsoft Office PowerPoint</Application>
  <PresentationFormat>Personnalisé</PresentationFormat>
  <Paragraphs>370</Paragraphs>
  <Slides>18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12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18</vt:i4>
      </vt:variant>
    </vt:vector>
  </HeadingPairs>
  <TitlesOfParts>
    <vt:vector size="31" baseType="lpstr">
      <vt:lpstr>Agrandir</vt:lpstr>
      <vt:lpstr>Calibri</vt:lpstr>
      <vt:lpstr>Montserrat Italics</vt:lpstr>
      <vt:lpstr>Arial</vt:lpstr>
      <vt:lpstr>Montserrat Bold Italics</vt:lpstr>
      <vt:lpstr>Montserrat Bold</vt:lpstr>
      <vt:lpstr>Poppins</vt:lpstr>
      <vt:lpstr>Poppins Bold</vt:lpstr>
      <vt:lpstr>Bobby Jones</vt:lpstr>
      <vt:lpstr>Barlow Bold</vt:lpstr>
      <vt:lpstr>Agrandir Bold</vt:lpstr>
      <vt:lpstr>Montserrat</vt:lpstr>
      <vt:lpstr>Office Theme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 CNRC</dc:title>
  <dc:creator>VINCENT-DEJEAN Caroline</dc:creator>
  <cp:lastModifiedBy>TROMBINI Esther</cp:lastModifiedBy>
  <cp:revision>6</cp:revision>
  <dcterms:created xsi:type="dcterms:W3CDTF">2006-08-16T00:00:00Z</dcterms:created>
  <dcterms:modified xsi:type="dcterms:W3CDTF">2025-10-13T08:41:04Z</dcterms:modified>
  <dc:identifier>DAGz97f0sxY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0x0101007EB8FA07240F294CBC17A04605CBD404</vt:lpwstr>
  </property>
  <property fmtid="{D5CDD505-2E9C-101B-9397-08002B2CF9AE}" pid="3" name="_dlc_DocIdItemGuid">
    <vt:lpwstr>0973c355-6ac9-49a9-977a-9097c90bbec3</vt:lpwstr>
  </property>
  <property fmtid="{D5CDD505-2E9C-101B-9397-08002B2CF9AE}" pid="4" name="MediaServiceImageTags">
    <vt:lpwstr/>
  </property>
</Properties>
</file>